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handoutMasterIdLst>
    <p:handoutMasterId r:id="rId22"/>
  </p:handoutMasterIdLst>
  <p:sldIdLst>
    <p:sldId id="256" r:id="rId3"/>
    <p:sldId id="383" r:id="rId4"/>
    <p:sldId id="402" r:id="rId5"/>
    <p:sldId id="384" r:id="rId6"/>
    <p:sldId id="262" r:id="rId7"/>
    <p:sldId id="385" r:id="rId8"/>
    <p:sldId id="381" r:id="rId9"/>
    <p:sldId id="378" r:id="rId10"/>
    <p:sldId id="379" r:id="rId11"/>
    <p:sldId id="374" r:id="rId12"/>
    <p:sldId id="380" r:id="rId13"/>
    <p:sldId id="377" r:id="rId14"/>
    <p:sldId id="376" r:id="rId15"/>
    <p:sldId id="388" r:id="rId16"/>
    <p:sldId id="375" r:id="rId17"/>
    <p:sldId id="387" r:id="rId18"/>
    <p:sldId id="386" r:id="rId19"/>
    <p:sldId id="327" r:id="rId20"/>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F8C451B-5DCA-430E-9DB3-4A429F08AD5B}">
          <p14:sldIdLst>
            <p14:sldId id="256"/>
            <p14:sldId id="383"/>
            <p14:sldId id="402"/>
            <p14:sldId id="384"/>
            <p14:sldId id="262"/>
            <p14:sldId id="385"/>
            <p14:sldId id="381"/>
            <p14:sldId id="378"/>
            <p14:sldId id="379"/>
            <p14:sldId id="374"/>
            <p14:sldId id="380"/>
            <p14:sldId id="377"/>
            <p14:sldId id="376"/>
            <p14:sldId id="388"/>
            <p14:sldId id="375"/>
            <p14:sldId id="387"/>
            <p14:sldId id="386"/>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elien De Baere" initials="WDB" lastIdx="0" clrIdx="0">
    <p:extLst>
      <p:ext uri="{19B8F6BF-5375-455C-9EA6-DF929625EA0E}">
        <p15:presenceInfo xmlns:p15="http://schemas.microsoft.com/office/powerpoint/2012/main" userId="Wendelien De Bae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C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6151" autoAdjust="0"/>
  </p:normalViewPr>
  <p:slideViewPr>
    <p:cSldViewPr>
      <p:cViewPr varScale="1">
        <p:scale>
          <a:sx n="98" d="100"/>
          <a:sy n="98" d="100"/>
        </p:scale>
        <p:origin x="22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3AD09-9998-4C54-8CAE-C7F92AABAC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BE"/>
        </a:p>
      </dgm:t>
    </dgm:pt>
    <dgm:pt modelId="{0939845F-A3BD-4E80-96B7-811B87DF7DD8}">
      <dgm:prSet phldrT="[Tekst]"/>
      <dgm:spPr/>
      <dgm:t>
        <a:bodyPr/>
        <a:lstStyle/>
        <a:p>
          <a:r>
            <a:rPr lang="nl-BE" dirty="0"/>
            <a:t>zorgkosten</a:t>
          </a:r>
        </a:p>
      </dgm:t>
    </dgm:pt>
    <dgm:pt modelId="{C20EB0F1-1049-4345-A4C1-04F2B2598377}" type="parTrans" cxnId="{DD89BE4D-A9E4-4211-B0AD-5E4DE108068E}">
      <dgm:prSet/>
      <dgm:spPr/>
      <dgm:t>
        <a:bodyPr/>
        <a:lstStyle/>
        <a:p>
          <a:endParaRPr lang="nl-BE"/>
        </a:p>
      </dgm:t>
    </dgm:pt>
    <dgm:pt modelId="{4FA8291C-C743-427C-82D5-6B575BE87118}" type="sibTrans" cxnId="{DD89BE4D-A9E4-4211-B0AD-5E4DE108068E}">
      <dgm:prSet/>
      <dgm:spPr/>
      <dgm:t>
        <a:bodyPr/>
        <a:lstStyle/>
        <a:p>
          <a:endParaRPr lang="nl-BE"/>
        </a:p>
      </dgm:t>
    </dgm:pt>
    <dgm:pt modelId="{F079B51B-FD12-4741-B006-60F7AD927A36}">
      <dgm:prSet phldrT="[Tekst]"/>
      <dgm:spPr/>
      <dgm:t>
        <a:bodyPr/>
        <a:lstStyle/>
        <a:p>
          <a:r>
            <a:rPr lang="nl-BE" dirty="0"/>
            <a:t>organisatiekosten</a:t>
          </a:r>
        </a:p>
      </dgm:t>
    </dgm:pt>
    <dgm:pt modelId="{4E9525CC-9E91-4CF5-907C-DCE00DB7E261}" type="parTrans" cxnId="{0349BA39-9AD0-488B-B64A-E93EAA2CF4C7}">
      <dgm:prSet/>
      <dgm:spPr/>
      <dgm:t>
        <a:bodyPr/>
        <a:lstStyle/>
        <a:p>
          <a:endParaRPr lang="nl-BE"/>
        </a:p>
      </dgm:t>
    </dgm:pt>
    <dgm:pt modelId="{498AB597-860F-440F-A7CE-06DC043079A6}" type="sibTrans" cxnId="{0349BA39-9AD0-488B-B64A-E93EAA2CF4C7}">
      <dgm:prSet/>
      <dgm:spPr/>
      <dgm:t>
        <a:bodyPr/>
        <a:lstStyle/>
        <a:p>
          <a:endParaRPr lang="nl-BE"/>
        </a:p>
      </dgm:t>
    </dgm:pt>
    <dgm:pt modelId="{D80080D3-3AF0-4ABA-BD42-85DBFDE7D474}">
      <dgm:prSet phldrT="[Tekst]"/>
      <dgm:spPr/>
      <dgm:t>
        <a:bodyPr/>
        <a:lstStyle/>
        <a:p>
          <a:r>
            <a:rPr lang="nl-BE" dirty="0"/>
            <a:t>woonkosten</a:t>
          </a:r>
        </a:p>
      </dgm:t>
    </dgm:pt>
    <dgm:pt modelId="{D10DC0EA-E8E2-4E24-A7F2-7304803834D1}" type="parTrans" cxnId="{B4633FC4-1601-4D1C-B538-EE760AE5A71C}">
      <dgm:prSet/>
      <dgm:spPr/>
      <dgm:t>
        <a:bodyPr/>
        <a:lstStyle/>
        <a:p>
          <a:endParaRPr lang="nl-BE"/>
        </a:p>
      </dgm:t>
    </dgm:pt>
    <dgm:pt modelId="{2410ADAB-1E6A-4686-8E7A-F7B10AE55FCC}" type="sibTrans" cxnId="{B4633FC4-1601-4D1C-B538-EE760AE5A71C}">
      <dgm:prSet/>
      <dgm:spPr/>
      <dgm:t>
        <a:bodyPr/>
        <a:lstStyle/>
        <a:p>
          <a:endParaRPr lang="nl-BE"/>
        </a:p>
      </dgm:t>
    </dgm:pt>
    <dgm:pt modelId="{3F60851F-84AB-44E9-87B1-ACC787CE7854}">
      <dgm:prSet phldrT="[Tekst]"/>
      <dgm:spPr/>
      <dgm:t>
        <a:bodyPr/>
        <a:lstStyle/>
        <a:p>
          <a:r>
            <a:rPr lang="nl-BE" dirty="0" err="1"/>
            <a:t>Leefkosten</a:t>
          </a:r>
          <a:r>
            <a:rPr lang="nl-BE" dirty="0"/>
            <a:t>              </a:t>
          </a:r>
        </a:p>
      </dgm:t>
    </dgm:pt>
    <dgm:pt modelId="{369C3C6A-1E4C-4DF1-B81F-F81E55C187CC}" type="parTrans" cxnId="{5EF6A329-DBE9-4AF5-AA0E-4B3623169854}">
      <dgm:prSet/>
      <dgm:spPr/>
      <dgm:t>
        <a:bodyPr/>
        <a:lstStyle/>
        <a:p>
          <a:endParaRPr lang="nl-BE"/>
        </a:p>
      </dgm:t>
    </dgm:pt>
    <dgm:pt modelId="{E7B8ED3F-7D66-4BAB-9F07-C487C78AA9DC}" type="sibTrans" cxnId="{5EF6A329-DBE9-4AF5-AA0E-4B3623169854}">
      <dgm:prSet/>
      <dgm:spPr/>
      <dgm:t>
        <a:bodyPr/>
        <a:lstStyle/>
        <a:p>
          <a:endParaRPr lang="nl-BE"/>
        </a:p>
      </dgm:t>
    </dgm:pt>
    <dgm:pt modelId="{33EE5335-883D-4F28-89DA-7D9CA3910202}">
      <dgm:prSet/>
      <dgm:spPr/>
      <dgm:t>
        <a:bodyPr/>
        <a:lstStyle/>
        <a:p>
          <a:endParaRPr lang="nl-BE"/>
        </a:p>
      </dgm:t>
    </dgm:pt>
    <dgm:pt modelId="{880487DF-89C0-4751-9210-AA627E3F688E}" type="parTrans" cxnId="{4A573F84-B865-491A-807F-5122F448A9D1}">
      <dgm:prSet/>
      <dgm:spPr/>
      <dgm:t>
        <a:bodyPr/>
        <a:lstStyle/>
        <a:p>
          <a:endParaRPr lang="nl-BE"/>
        </a:p>
      </dgm:t>
    </dgm:pt>
    <dgm:pt modelId="{01C08E28-67F0-4901-BC42-BDD55E2F6DE7}" type="sibTrans" cxnId="{4A573F84-B865-491A-807F-5122F448A9D1}">
      <dgm:prSet/>
      <dgm:spPr/>
      <dgm:t>
        <a:bodyPr/>
        <a:lstStyle/>
        <a:p>
          <a:endParaRPr lang="nl-BE"/>
        </a:p>
      </dgm:t>
    </dgm:pt>
    <dgm:pt modelId="{8FA52C17-CC24-4659-96A3-10B3AB56776B}" type="pres">
      <dgm:prSet presAssocID="{A6D3AD09-9998-4C54-8CAE-C7F92AABAC5F}" presName="Name0" presStyleCnt="0">
        <dgm:presLayoutVars>
          <dgm:dir/>
          <dgm:resizeHandles val="exact"/>
        </dgm:presLayoutVars>
      </dgm:prSet>
      <dgm:spPr/>
    </dgm:pt>
    <dgm:pt modelId="{63EB38DF-D7E7-43CD-A44F-AA1D936C18FD}" type="pres">
      <dgm:prSet presAssocID="{0939845F-A3BD-4E80-96B7-811B87DF7DD8}" presName="compNode" presStyleCnt="0"/>
      <dgm:spPr/>
    </dgm:pt>
    <dgm:pt modelId="{6A33F986-351A-458D-B0C1-B815C5B383DD}" type="pres">
      <dgm:prSet presAssocID="{0939845F-A3BD-4E80-96B7-811B87DF7DD8}"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Universele toegang"/>
        </a:ext>
      </dgm:extLst>
    </dgm:pt>
    <dgm:pt modelId="{5FD0F886-9210-4337-AD1F-6B3FA7955CAF}" type="pres">
      <dgm:prSet presAssocID="{0939845F-A3BD-4E80-96B7-811B87DF7DD8}" presName="textRect" presStyleLbl="revTx" presStyleIdx="0" presStyleCnt="5">
        <dgm:presLayoutVars>
          <dgm:bulletEnabled val="1"/>
        </dgm:presLayoutVars>
      </dgm:prSet>
      <dgm:spPr/>
    </dgm:pt>
    <dgm:pt modelId="{A539726C-0628-42C0-980F-AD7AB3B846E4}" type="pres">
      <dgm:prSet presAssocID="{4FA8291C-C743-427C-82D5-6B575BE87118}" presName="sibTrans" presStyleLbl="sibTrans2D1" presStyleIdx="0" presStyleCnt="0"/>
      <dgm:spPr/>
    </dgm:pt>
    <dgm:pt modelId="{ED95B847-AA29-48AA-A7DD-F36F8A87D91D}" type="pres">
      <dgm:prSet presAssocID="{33EE5335-883D-4F28-89DA-7D9CA3910202}" presName="compNode" presStyleCnt="0"/>
      <dgm:spPr/>
    </dgm:pt>
    <dgm:pt modelId="{5FBA1893-43B5-496D-BD31-085F02BA40F6}" type="pres">
      <dgm:prSet presAssocID="{33EE5335-883D-4F28-89DA-7D9CA3910202}" presName="pictRect" presStyleLbl="node1" presStyleIdx="1" presStyleCnt="5" custLinFactY="76986" custLinFactNeighborX="86584"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omputer"/>
        </a:ext>
      </dgm:extLst>
    </dgm:pt>
    <dgm:pt modelId="{5AE93823-896C-4FDC-8B00-57F881A2131D}" type="pres">
      <dgm:prSet presAssocID="{33EE5335-883D-4F28-89DA-7D9CA3910202}" presName="textRect" presStyleLbl="revTx" presStyleIdx="1" presStyleCnt="5">
        <dgm:presLayoutVars>
          <dgm:bulletEnabled val="1"/>
        </dgm:presLayoutVars>
      </dgm:prSet>
      <dgm:spPr/>
    </dgm:pt>
    <dgm:pt modelId="{A0E82A9E-85D8-40ED-BDCD-CAE6723C9C6A}" type="pres">
      <dgm:prSet presAssocID="{01C08E28-67F0-4901-BC42-BDD55E2F6DE7}" presName="sibTrans" presStyleLbl="sibTrans2D1" presStyleIdx="0" presStyleCnt="0"/>
      <dgm:spPr/>
    </dgm:pt>
    <dgm:pt modelId="{40D6F1C0-6A6B-4A7F-A589-3777C72001B5}" type="pres">
      <dgm:prSet presAssocID="{F079B51B-FD12-4741-B006-60F7AD927A36}" presName="compNode" presStyleCnt="0"/>
      <dgm:spPr/>
    </dgm:pt>
    <dgm:pt modelId="{45F0C9C5-11BF-4D29-A381-B40220596D6B}" type="pres">
      <dgm:prSet presAssocID="{F079B51B-FD12-4741-B006-60F7AD927A36}" presName="pictRect" presStyleLbl="node1" presStyleIdx="2" presStyleCnt="5" custLinFactNeighborX="-98333" custLinFactNeighborY="-7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Hierarchy"/>
        </a:ext>
      </dgm:extLst>
    </dgm:pt>
    <dgm:pt modelId="{057F696E-B7F7-4201-B606-408EBBE1D999}" type="pres">
      <dgm:prSet presAssocID="{F079B51B-FD12-4741-B006-60F7AD927A36}" presName="textRect" presStyleLbl="revTx" presStyleIdx="2" presStyleCnt="5" custLinFactNeighborX="-98333" custLinFactNeighborY="546">
        <dgm:presLayoutVars>
          <dgm:bulletEnabled val="1"/>
        </dgm:presLayoutVars>
      </dgm:prSet>
      <dgm:spPr/>
    </dgm:pt>
    <dgm:pt modelId="{A9E83B58-C3A5-42B9-8411-C6FF9859C70F}" type="pres">
      <dgm:prSet presAssocID="{498AB597-860F-440F-A7CE-06DC043079A6}" presName="sibTrans" presStyleLbl="sibTrans2D1" presStyleIdx="0" presStyleCnt="0"/>
      <dgm:spPr/>
    </dgm:pt>
    <dgm:pt modelId="{BAED5803-99D5-4592-902B-A7597DBC4AF5}" type="pres">
      <dgm:prSet presAssocID="{D80080D3-3AF0-4ABA-BD42-85DBFDE7D474}" presName="compNode" presStyleCnt="0"/>
      <dgm:spPr/>
    </dgm:pt>
    <dgm:pt modelId="{87694777-5692-496A-A979-CCFF7B6960FA}" type="pres">
      <dgm:prSet presAssocID="{D80080D3-3AF0-4ABA-BD42-85DBFDE7D474}" presName="pictRect" presStyleLbl="node1" presStyleIdx="3" presStyleCnt="5" custLinFactNeighborX="41133" custLinFactNeighborY="1433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Tafelschikking"/>
        </a:ext>
      </dgm:extLst>
    </dgm:pt>
    <dgm:pt modelId="{5698DD6D-0DCA-40E8-9679-8F7BF2CD0BAA}" type="pres">
      <dgm:prSet presAssocID="{D80080D3-3AF0-4ABA-BD42-85DBFDE7D474}" presName="textRect" presStyleLbl="revTx" presStyleIdx="3" presStyleCnt="5" custLinFactX="-100000" custLinFactY="112689" custLinFactNeighborX="-110837" custLinFactNeighborY="200000">
        <dgm:presLayoutVars>
          <dgm:bulletEnabled val="1"/>
        </dgm:presLayoutVars>
      </dgm:prSet>
      <dgm:spPr/>
    </dgm:pt>
    <dgm:pt modelId="{4E05DD0A-B219-417B-9EE1-A8BCB8001B1E}" type="pres">
      <dgm:prSet presAssocID="{2410ADAB-1E6A-4686-8E7A-F7B10AE55FCC}" presName="sibTrans" presStyleLbl="sibTrans2D1" presStyleIdx="0" presStyleCnt="0"/>
      <dgm:spPr/>
    </dgm:pt>
    <dgm:pt modelId="{EB5D3514-750E-42CF-84E9-D1692A881855}" type="pres">
      <dgm:prSet presAssocID="{3F60851F-84AB-44E9-87B1-ACC787CE7854}" presName="compNode" presStyleCnt="0"/>
      <dgm:spPr/>
    </dgm:pt>
    <dgm:pt modelId="{AC1EDEEE-91EB-4C17-8A36-21344DC0F195}" type="pres">
      <dgm:prSet presAssocID="{3F60851F-84AB-44E9-87B1-ACC787CE7854}" presName="pictRect" presStyleLbl="node1" presStyleIdx="4" presStyleCnt="5" custLinFactX="-71076" custLinFactNeighborX="-100000" custLinFactNeighborY="862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Huis"/>
        </a:ext>
      </dgm:extLst>
    </dgm:pt>
    <dgm:pt modelId="{ACBF1135-CC44-4D54-95A7-0BFE650B1C47}" type="pres">
      <dgm:prSet presAssocID="{3F60851F-84AB-44E9-87B1-ACC787CE7854}" presName="textRect" presStyleLbl="revTx" presStyleIdx="4" presStyleCnt="5" custLinFactNeighborX="-77130" custLinFactNeighborY="10628">
        <dgm:presLayoutVars>
          <dgm:bulletEnabled val="1"/>
        </dgm:presLayoutVars>
      </dgm:prSet>
      <dgm:spPr/>
    </dgm:pt>
  </dgm:ptLst>
  <dgm:cxnLst>
    <dgm:cxn modelId="{D679EF04-D7DA-47D3-9661-6DC510AA6C86}" type="presOf" srcId="{A6D3AD09-9998-4C54-8CAE-C7F92AABAC5F}" destId="{8FA52C17-CC24-4659-96A3-10B3AB56776B}" srcOrd="0" destOrd="0" presId="urn:microsoft.com/office/officeart/2005/8/layout/pList1"/>
    <dgm:cxn modelId="{5EF6A329-DBE9-4AF5-AA0E-4B3623169854}" srcId="{A6D3AD09-9998-4C54-8CAE-C7F92AABAC5F}" destId="{3F60851F-84AB-44E9-87B1-ACC787CE7854}" srcOrd="4" destOrd="0" parTransId="{369C3C6A-1E4C-4DF1-B81F-F81E55C187CC}" sibTransId="{E7B8ED3F-7D66-4BAB-9F07-C487C78AA9DC}"/>
    <dgm:cxn modelId="{0349BA39-9AD0-488B-B64A-E93EAA2CF4C7}" srcId="{A6D3AD09-9998-4C54-8CAE-C7F92AABAC5F}" destId="{F079B51B-FD12-4741-B006-60F7AD927A36}" srcOrd="2" destOrd="0" parTransId="{4E9525CC-9E91-4CF5-907C-DCE00DB7E261}" sibTransId="{498AB597-860F-440F-A7CE-06DC043079A6}"/>
    <dgm:cxn modelId="{DD89BE4D-A9E4-4211-B0AD-5E4DE108068E}" srcId="{A6D3AD09-9998-4C54-8CAE-C7F92AABAC5F}" destId="{0939845F-A3BD-4E80-96B7-811B87DF7DD8}" srcOrd="0" destOrd="0" parTransId="{C20EB0F1-1049-4345-A4C1-04F2B2598377}" sibTransId="{4FA8291C-C743-427C-82D5-6B575BE87118}"/>
    <dgm:cxn modelId="{DDD4036E-26CD-4B24-A701-5A758600D6B0}" type="presOf" srcId="{01C08E28-67F0-4901-BC42-BDD55E2F6DE7}" destId="{A0E82A9E-85D8-40ED-BDCD-CAE6723C9C6A}" srcOrd="0" destOrd="0" presId="urn:microsoft.com/office/officeart/2005/8/layout/pList1"/>
    <dgm:cxn modelId="{75DCD571-7BBF-467B-8B5A-0CA11C14C732}" type="presOf" srcId="{33EE5335-883D-4F28-89DA-7D9CA3910202}" destId="{5AE93823-896C-4FDC-8B00-57F881A2131D}" srcOrd="0" destOrd="0" presId="urn:microsoft.com/office/officeart/2005/8/layout/pList1"/>
    <dgm:cxn modelId="{AF078880-8C18-44AD-90F7-3CA558E7B508}" type="presOf" srcId="{2410ADAB-1E6A-4686-8E7A-F7B10AE55FCC}" destId="{4E05DD0A-B219-417B-9EE1-A8BCB8001B1E}" srcOrd="0" destOrd="0" presId="urn:microsoft.com/office/officeart/2005/8/layout/pList1"/>
    <dgm:cxn modelId="{4A573F84-B865-491A-807F-5122F448A9D1}" srcId="{A6D3AD09-9998-4C54-8CAE-C7F92AABAC5F}" destId="{33EE5335-883D-4F28-89DA-7D9CA3910202}" srcOrd="1" destOrd="0" parTransId="{880487DF-89C0-4751-9210-AA627E3F688E}" sibTransId="{01C08E28-67F0-4901-BC42-BDD55E2F6DE7}"/>
    <dgm:cxn modelId="{6C72F89B-42AE-41DC-A273-49573FE8A327}" type="presOf" srcId="{0939845F-A3BD-4E80-96B7-811B87DF7DD8}" destId="{5FD0F886-9210-4337-AD1F-6B3FA7955CAF}" srcOrd="0" destOrd="0" presId="urn:microsoft.com/office/officeart/2005/8/layout/pList1"/>
    <dgm:cxn modelId="{F638CEA0-69D6-4FE7-868E-CAF7B88865A5}" type="presOf" srcId="{D80080D3-3AF0-4ABA-BD42-85DBFDE7D474}" destId="{5698DD6D-0DCA-40E8-9679-8F7BF2CD0BAA}" srcOrd="0" destOrd="0" presId="urn:microsoft.com/office/officeart/2005/8/layout/pList1"/>
    <dgm:cxn modelId="{3B48F6A3-51AE-4551-B6C7-66C1AF078958}" type="presOf" srcId="{498AB597-860F-440F-A7CE-06DC043079A6}" destId="{A9E83B58-C3A5-42B9-8411-C6FF9859C70F}" srcOrd="0" destOrd="0" presId="urn:microsoft.com/office/officeart/2005/8/layout/pList1"/>
    <dgm:cxn modelId="{7A99E6C3-0FD5-4158-9864-982B0D56489F}" type="presOf" srcId="{F079B51B-FD12-4741-B006-60F7AD927A36}" destId="{057F696E-B7F7-4201-B606-408EBBE1D999}" srcOrd="0" destOrd="0" presId="urn:microsoft.com/office/officeart/2005/8/layout/pList1"/>
    <dgm:cxn modelId="{B4633FC4-1601-4D1C-B538-EE760AE5A71C}" srcId="{A6D3AD09-9998-4C54-8CAE-C7F92AABAC5F}" destId="{D80080D3-3AF0-4ABA-BD42-85DBFDE7D474}" srcOrd="3" destOrd="0" parTransId="{D10DC0EA-E8E2-4E24-A7F2-7304803834D1}" sibTransId="{2410ADAB-1E6A-4686-8E7A-F7B10AE55FCC}"/>
    <dgm:cxn modelId="{28244EC6-A374-46CA-8C73-AAEEE8F00FAF}" type="presOf" srcId="{4FA8291C-C743-427C-82D5-6B575BE87118}" destId="{A539726C-0628-42C0-980F-AD7AB3B846E4}" srcOrd="0" destOrd="0" presId="urn:microsoft.com/office/officeart/2005/8/layout/pList1"/>
    <dgm:cxn modelId="{A42988D5-1E1C-4D63-96CC-417BDF3AAE91}" type="presOf" srcId="{3F60851F-84AB-44E9-87B1-ACC787CE7854}" destId="{ACBF1135-CC44-4D54-95A7-0BFE650B1C47}" srcOrd="0" destOrd="0" presId="urn:microsoft.com/office/officeart/2005/8/layout/pList1"/>
    <dgm:cxn modelId="{C09E3450-6159-4EBC-BEE4-C21E5751EB6B}" type="presParOf" srcId="{8FA52C17-CC24-4659-96A3-10B3AB56776B}" destId="{63EB38DF-D7E7-43CD-A44F-AA1D936C18FD}" srcOrd="0" destOrd="0" presId="urn:microsoft.com/office/officeart/2005/8/layout/pList1"/>
    <dgm:cxn modelId="{DE95732E-6174-4D48-90F6-00AA5EF54BB3}" type="presParOf" srcId="{63EB38DF-D7E7-43CD-A44F-AA1D936C18FD}" destId="{6A33F986-351A-458D-B0C1-B815C5B383DD}" srcOrd="0" destOrd="0" presId="urn:microsoft.com/office/officeart/2005/8/layout/pList1"/>
    <dgm:cxn modelId="{A82307FF-A264-4EF9-9742-691390EF9A22}" type="presParOf" srcId="{63EB38DF-D7E7-43CD-A44F-AA1D936C18FD}" destId="{5FD0F886-9210-4337-AD1F-6B3FA7955CAF}" srcOrd="1" destOrd="0" presId="urn:microsoft.com/office/officeart/2005/8/layout/pList1"/>
    <dgm:cxn modelId="{AE37E42E-0253-4003-9577-8442CE5F731D}" type="presParOf" srcId="{8FA52C17-CC24-4659-96A3-10B3AB56776B}" destId="{A539726C-0628-42C0-980F-AD7AB3B846E4}" srcOrd="1" destOrd="0" presId="urn:microsoft.com/office/officeart/2005/8/layout/pList1"/>
    <dgm:cxn modelId="{8560C78F-AA89-43A9-9976-EE8217A5742D}" type="presParOf" srcId="{8FA52C17-CC24-4659-96A3-10B3AB56776B}" destId="{ED95B847-AA29-48AA-A7DD-F36F8A87D91D}" srcOrd="2" destOrd="0" presId="urn:microsoft.com/office/officeart/2005/8/layout/pList1"/>
    <dgm:cxn modelId="{393FE168-ED88-4FF0-9F41-A1D668747883}" type="presParOf" srcId="{ED95B847-AA29-48AA-A7DD-F36F8A87D91D}" destId="{5FBA1893-43B5-496D-BD31-085F02BA40F6}" srcOrd="0" destOrd="0" presId="urn:microsoft.com/office/officeart/2005/8/layout/pList1"/>
    <dgm:cxn modelId="{4446419D-B61D-4E86-8116-D10C8C0E3C36}" type="presParOf" srcId="{ED95B847-AA29-48AA-A7DD-F36F8A87D91D}" destId="{5AE93823-896C-4FDC-8B00-57F881A2131D}" srcOrd="1" destOrd="0" presId="urn:microsoft.com/office/officeart/2005/8/layout/pList1"/>
    <dgm:cxn modelId="{6EB3CFE4-3C1B-4C87-A62C-791D4CE49103}" type="presParOf" srcId="{8FA52C17-CC24-4659-96A3-10B3AB56776B}" destId="{A0E82A9E-85D8-40ED-BDCD-CAE6723C9C6A}" srcOrd="3" destOrd="0" presId="urn:microsoft.com/office/officeart/2005/8/layout/pList1"/>
    <dgm:cxn modelId="{9D8BC213-F090-403F-A562-269CF96B667F}" type="presParOf" srcId="{8FA52C17-CC24-4659-96A3-10B3AB56776B}" destId="{40D6F1C0-6A6B-4A7F-A589-3777C72001B5}" srcOrd="4" destOrd="0" presId="urn:microsoft.com/office/officeart/2005/8/layout/pList1"/>
    <dgm:cxn modelId="{E07A142F-84FC-48A3-B1A7-A00153F672EC}" type="presParOf" srcId="{40D6F1C0-6A6B-4A7F-A589-3777C72001B5}" destId="{45F0C9C5-11BF-4D29-A381-B40220596D6B}" srcOrd="0" destOrd="0" presId="urn:microsoft.com/office/officeart/2005/8/layout/pList1"/>
    <dgm:cxn modelId="{B13D26A9-B39E-4868-9DE2-819E43B9B93B}" type="presParOf" srcId="{40D6F1C0-6A6B-4A7F-A589-3777C72001B5}" destId="{057F696E-B7F7-4201-B606-408EBBE1D999}" srcOrd="1" destOrd="0" presId="urn:microsoft.com/office/officeart/2005/8/layout/pList1"/>
    <dgm:cxn modelId="{A662E9EC-2C0E-4621-9875-CA1F7A29EF6A}" type="presParOf" srcId="{8FA52C17-CC24-4659-96A3-10B3AB56776B}" destId="{A9E83B58-C3A5-42B9-8411-C6FF9859C70F}" srcOrd="5" destOrd="0" presId="urn:microsoft.com/office/officeart/2005/8/layout/pList1"/>
    <dgm:cxn modelId="{B50648E8-9CD4-49C8-BB42-D1AE027C5A49}" type="presParOf" srcId="{8FA52C17-CC24-4659-96A3-10B3AB56776B}" destId="{BAED5803-99D5-4592-902B-A7597DBC4AF5}" srcOrd="6" destOrd="0" presId="urn:microsoft.com/office/officeart/2005/8/layout/pList1"/>
    <dgm:cxn modelId="{F6E7348A-90F6-49A3-AB8E-FDFD38BCCEEA}" type="presParOf" srcId="{BAED5803-99D5-4592-902B-A7597DBC4AF5}" destId="{87694777-5692-496A-A979-CCFF7B6960FA}" srcOrd="0" destOrd="0" presId="urn:microsoft.com/office/officeart/2005/8/layout/pList1"/>
    <dgm:cxn modelId="{5C3FB464-5261-4B68-946F-C10C6924749B}" type="presParOf" srcId="{BAED5803-99D5-4592-902B-A7597DBC4AF5}" destId="{5698DD6D-0DCA-40E8-9679-8F7BF2CD0BAA}" srcOrd="1" destOrd="0" presId="urn:microsoft.com/office/officeart/2005/8/layout/pList1"/>
    <dgm:cxn modelId="{F2FAAA97-7757-417C-84C0-A66555688299}" type="presParOf" srcId="{8FA52C17-CC24-4659-96A3-10B3AB56776B}" destId="{4E05DD0A-B219-417B-9EE1-A8BCB8001B1E}" srcOrd="7" destOrd="0" presId="urn:microsoft.com/office/officeart/2005/8/layout/pList1"/>
    <dgm:cxn modelId="{91F306B1-D01F-4961-B963-3006EC80E5BF}" type="presParOf" srcId="{8FA52C17-CC24-4659-96A3-10B3AB56776B}" destId="{EB5D3514-750E-42CF-84E9-D1692A881855}" srcOrd="8" destOrd="0" presId="urn:microsoft.com/office/officeart/2005/8/layout/pList1"/>
    <dgm:cxn modelId="{5613E886-BE76-4CA6-8987-5CB99D3952BD}" type="presParOf" srcId="{EB5D3514-750E-42CF-84E9-D1692A881855}" destId="{AC1EDEEE-91EB-4C17-8A36-21344DC0F195}" srcOrd="0" destOrd="0" presId="urn:microsoft.com/office/officeart/2005/8/layout/pList1"/>
    <dgm:cxn modelId="{26BEE7E0-A3AB-40C6-AB7F-826984D592C6}" type="presParOf" srcId="{EB5D3514-750E-42CF-84E9-D1692A881855}" destId="{ACBF1135-CC44-4D54-95A7-0BFE650B1C4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F076E-1E8D-45B9-8CE8-56EA2675A5D6}" type="doc">
      <dgm:prSet loTypeId="urn:microsoft.com/office/officeart/2005/8/layout/equation2" loCatId="process" qsTypeId="urn:microsoft.com/office/officeart/2005/8/quickstyle/simple3" qsCatId="simple" csTypeId="urn:microsoft.com/office/officeart/2005/8/colors/accent1_2" csCatId="accent1" phldr="1"/>
      <dgm:spPr/>
    </dgm:pt>
    <dgm:pt modelId="{8C02DB59-CA38-4F0C-9CF6-EAF3B2FA789D}">
      <dgm:prSet phldrT="[Tekst]"/>
      <dgm:spPr/>
      <dgm:t>
        <a:bodyPr/>
        <a:lstStyle/>
        <a:p>
          <a:r>
            <a:rPr lang="nl-BE" dirty="0"/>
            <a:t>PVB budget</a:t>
          </a:r>
        </a:p>
      </dgm:t>
    </dgm:pt>
    <dgm:pt modelId="{5744C114-C7D1-4DEB-BDEB-4C43988C3846}" type="parTrans" cxnId="{F56CA7F3-3235-4154-931A-30F6E0B2AD4C}">
      <dgm:prSet/>
      <dgm:spPr/>
      <dgm:t>
        <a:bodyPr/>
        <a:lstStyle/>
        <a:p>
          <a:endParaRPr lang="nl-BE"/>
        </a:p>
      </dgm:t>
    </dgm:pt>
    <dgm:pt modelId="{ABB9B339-438B-4EC5-892F-A62759255A21}" type="sibTrans" cxnId="{F56CA7F3-3235-4154-931A-30F6E0B2AD4C}">
      <dgm:prSet/>
      <dgm:spPr/>
      <dgm:t>
        <a:bodyPr/>
        <a:lstStyle/>
        <a:p>
          <a:endParaRPr lang="nl-BE"/>
        </a:p>
      </dgm:t>
    </dgm:pt>
    <dgm:pt modelId="{7C5DB780-003A-4AC9-92DF-91E64F1F2300}">
      <dgm:prSet phldrT="[Tekst]"/>
      <dgm:spPr/>
      <dgm:t>
        <a:bodyPr/>
        <a:lstStyle/>
        <a:p>
          <a:r>
            <a:rPr lang="nl-BE" dirty="0"/>
            <a:t>IVT en IT</a:t>
          </a:r>
        </a:p>
      </dgm:t>
    </dgm:pt>
    <dgm:pt modelId="{E69C57EA-C2CB-41A9-B3DA-A8815774D6C5}" type="parTrans" cxnId="{B8E728F0-0A3D-409F-B4F9-5A52A38A2617}">
      <dgm:prSet/>
      <dgm:spPr/>
      <dgm:t>
        <a:bodyPr/>
        <a:lstStyle/>
        <a:p>
          <a:endParaRPr lang="nl-BE"/>
        </a:p>
      </dgm:t>
    </dgm:pt>
    <dgm:pt modelId="{4299C50B-D544-4DF4-AEF4-AE905FB4902F}" type="sibTrans" cxnId="{B8E728F0-0A3D-409F-B4F9-5A52A38A2617}">
      <dgm:prSet/>
      <dgm:spPr/>
      <dgm:t>
        <a:bodyPr/>
        <a:lstStyle/>
        <a:p>
          <a:endParaRPr lang="nl-BE"/>
        </a:p>
      </dgm:t>
    </dgm:pt>
    <dgm:pt modelId="{775E9332-C9A0-4231-A6D1-6C66DA789B7F}" type="pres">
      <dgm:prSet presAssocID="{A8AF076E-1E8D-45B9-8CE8-56EA2675A5D6}" presName="Name0" presStyleCnt="0">
        <dgm:presLayoutVars>
          <dgm:dir/>
          <dgm:resizeHandles val="exact"/>
        </dgm:presLayoutVars>
      </dgm:prSet>
      <dgm:spPr/>
    </dgm:pt>
    <dgm:pt modelId="{7E66BCD2-7F8C-42EC-BCE8-65566E321AA4}" type="pres">
      <dgm:prSet presAssocID="{A8AF076E-1E8D-45B9-8CE8-56EA2675A5D6}" presName="vNodes" presStyleCnt="0"/>
      <dgm:spPr/>
    </dgm:pt>
    <dgm:pt modelId="{9B38E48E-35BC-4709-820C-5D1874A136ED}" type="pres">
      <dgm:prSet presAssocID="{8C02DB59-CA38-4F0C-9CF6-EAF3B2FA789D}" presName="node" presStyleLbl="node1" presStyleIdx="0" presStyleCnt="2" custScaleX="2000000" custScaleY="1078725" custLinFactX="229457" custLinFactY="-400000" custLinFactNeighborX="300000" custLinFactNeighborY="-412132">
        <dgm:presLayoutVars>
          <dgm:bulletEnabled val="1"/>
        </dgm:presLayoutVars>
      </dgm:prSet>
      <dgm:spPr/>
    </dgm:pt>
    <dgm:pt modelId="{D1EA76FB-E9A0-4EC2-B6DB-CE6174051DDC}" type="pres">
      <dgm:prSet presAssocID="{A8AF076E-1E8D-45B9-8CE8-56EA2675A5D6}" presName="sibTransLast" presStyleLbl="sibTrans2D1" presStyleIdx="0" presStyleCnt="1"/>
      <dgm:spPr/>
    </dgm:pt>
    <dgm:pt modelId="{758FDFA3-02AE-40CD-8984-8F66F9D8D016}" type="pres">
      <dgm:prSet presAssocID="{A8AF076E-1E8D-45B9-8CE8-56EA2675A5D6}" presName="connectorText" presStyleLbl="sibTrans2D1" presStyleIdx="0" presStyleCnt="1"/>
      <dgm:spPr/>
    </dgm:pt>
    <dgm:pt modelId="{0674BD43-607F-43B5-87E2-E61B59E9253A}" type="pres">
      <dgm:prSet presAssocID="{A8AF076E-1E8D-45B9-8CE8-56EA2675A5D6}" presName="lastNode" presStyleLbl="node1" presStyleIdx="1" presStyleCnt="2" custScaleX="2000000" custScaleY="1291660" custLinFactX="-930543" custLinFactY="607164" custLinFactNeighborX="-1000000" custLinFactNeighborY="700000">
        <dgm:presLayoutVars>
          <dgm:bulletEnabled val="1"/>
        </dgm:presLayoutVars>
      </dgm:prSet>
      <dgm:spPr/>
    </dgm:pt>
  </dgm:ptLst>
  <dgm:cxnLst>
    <dgm:cxn modelId="{D8BE1F0C-80ED-48A1-B3DC-F6925EA406FA}" type="presOf" srcId="{A8AF076E-1E8D-45B9-8CE8-56EA2675A5D6}" destId="{775E9332-C9A0-4231-A6D1-6C66DA789B7F}" srcOrd="0" destOrd="0" presId="urn:microsoft.com/office/officeart/2005/8/layout/equation2"/>
    <dgm:cxn modelId="{444D4B20-CA71-4F42-933D-C626D18FEE21}" type="presOf" srcId="{ABB9B339-438B-4EC5-892F-A62759255A21}" destId="{758FDFA3-02AE-40CD-8984-8F66F9D8D016}" srcOrd="1" destOrd="0" presId="urn:microsoft.com/office/officeart/2005/8/layout/equation2"/>
    <dgm:cxn modelId="{FAAB2524-5690-40B2-A810-B6CA455FB766}" type="presOf" srcId="{ABB9B339-438B-4EC5-892F-A62759255A21}" destId="{D1EA76FB-E9A0-4EC2-B6DB-CE6174051DDC}" srcOrd="0" destOrd="0" presId="urn:microsoft.com/office/officeart/2005/8/layout/equation2"/>
    <dgm:cxn modelId="{73BEA75C-4E0A-456E-B6DB-9E1D83329539}" type="presOf" srcId="{8C02DB59-CA38-4F0C-9CF6-EAF3B2FA789D}" destId="{9B38E48E-35BC-4709-820C-5D1874A136ED}" srcOrd="0" destOrd="0" presId="urn:microsoft.com/office/officeart/2005/8/layout/equation2"/>
    <dgm:cxn modelId="{53A48554-12A7-47EC-8F0D-C9AE4D2FFE5F}" type="presOf" srcId="{7C5DB780-003A-4AC9-92DF-91E64F1F2300}" destId="{0674BD43-607F-43B5-87E2-E61B59E9253A}" srcOrd="0" destOrd="0" presId="urn:microsoft.com/office/officeart/2005/8/layout/equation2"/>
    <dgm:cxn modelId="{B8E728F0-0A3D-409F-B4F9-5A52A38A2617}" srcId="{A8AF076E-1E8D-45B9-8CE8-56EA2675A5D6}" destId="{7C5DB780-003A-4AC9-92DF-91E64F1F2300}" srcOrd="1" destOrd="0" parTransId="{E69C57EA-C2CB-41A9-B3DA-A8815774D6C5}" sibTransId="{4299C50B-D544-4DF4-AEF4-AE905FB4902F}"/>
    <dgm:cxn modelId="{F56CA7F3-3235-4154-931A-30F6E0B2AD4C}" srcId="{A8AF076E-1E8D-45B9-8CE8-56EA2675A5D6}" destId="{8C02DB59-CA38-4F0C-9CF6-EAF3B2FA789D}" srcOrd="0" destOrd="0" parTransId="{5744C114-C7D1-4DEB-BDEB-4C43988C3846}" sibTransId="{ABB9B339-438B-4EC5-892F-A62759255A21}"/>
    <dgm:cxn modelId="{D2AC7713-82B9-4C0F-9821-599507FF5523}" type="presParOf" srcId="{775E9332-C9A0-4231-A6D1-6C66DA789B7F}" destId="{7E66BCD2-7F8C-42EC-BCE8-65566E321AA4}" srcOrd="0" destOrd="0" presId="urn:microsoft.com/office/officeart/2005/8/layout/equation2"/>
    <dgm:cxn modelId="{3B7247E5-237D-4ECB-BAE0-71B1CAA0989A}" type="presParOf" srcId="{7E66BCD2-7F8C-42EC-BCE8-65566E321AA4}" destId="{9B38E48E-35BC-4709-820C-5D1874A136ED}" srcOrd="0" destOrd="0" presId="urn:microsoft.com/office/officeart/2005/8/layout/equation2"/>
    <dgm:cxn modelId="{17CF73C6-D047-4409-B8E0-4082D3EED40C}" type="presParOf" srcId="{775E9332-C9A0-4231-A6D1-6C66DA789B7F}" destId="{D1EA76FB-E9A0-4EC2-B6DB-CE6174051DDC}" srcOrd="1" destOrd="0" presId="urn:microsoft.com/office/officeart/2005/8/layout/equation2"/>
    <dgm:cxn modelId="{7DA793AD-BD84-42CE-8C78-AC50BA6584A8}" type="presParOf" srcId="{D1EA76FB-E9A0-4EC2-B6DB-CE6174051DDC}" destId="{758FDFA3-02AE-40CD-8984-8F66F9D8D016}" srcOrd="0" destOrd="0" presId="urn:microsoft.com/office/officeart/2005/8/layout/equation2"/>
    <dgm:cxn modelId="{E2891582-A857-4275-B16F-08CF21FE581F}" type="presParOf" srcId="{775E9332-C9A0-4231-A6D1-6C66DA789B7F}" destId="{0674BD43-607F-43B5-87E2-E61B59E9253A}"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3F986-351A-458D-B0C1-B815C5B383DD}">
      <dsp:nvSpPr>
        <dsp:cNvPr id="0" name=""/>
        <dsp:cNvSpPr/>
      </dsp:nvSpPr>
      <dsp:spPr>
        <a:xfrm>
          <a:off x="120215" y="903"/>
          <a:ext cx="1829817" cy="1260743"/>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0F886-9210-4337-AD1F-6B3FA7955CAF}">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BE" sz="1700" kern="1200" dirty="0"/>
            <a:t>zorgkosten</a:t>
          </a:r>
        </a:p>
      </dsp:txBody>
      <dsp:txXfrm>
        <a:off x="120215" y="1261647"/>
        <a:ext cx="1829817" cy="678862"/>
      </dsp:txXfrm>
    </dsp:sp>
    <dsp:sp modelId="{5FBA1893-43B5-496D-BD31-085F02BA40F6}">
      <dsp:nvSpPr>
        <dsp:cNvPr id="0" name=""/>
        <dsp:cNvSpPr/>
      </dsp:nvSpPr>
      <dsp:spPr>
        <a:xfrm>
          <a:off x="3717420" y="2232243"/>
          <a:ext cx="1829817" cy="126074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93823-896C-4FDC-8B00-57F881A2131D}">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endParaRPr lang="nl-BE" sz="1700" kern="1200"/>
        </a:p>
      </dsp:txBody>
      <dsp:txXfrm>
        <a:off x="2133091" y="1261647"/>
        <a:ext cx="1829817" cy="678862"/>
      </dsp:txXfrm>
    </dsp:sp>
    <dsp:sp modelId="{45F0C9C5-11BF-4D29-A381-B40220596D6B}">
      <dsp:nvSpPr>
        <dsp:cNvPr id="0" name=""/>
        <dsp:cNvSpPr/>
      </dsp:nvSpPr>
      <dsp:spPr>
        <a:xfrm>
          <a:off x="2346653" y="0"/>
          <a:ext cx="1829817" cy="1260743"/>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F696E-B7F7-4201-B606-408EBBE1D999}">
      <dsp:nvSpPr>
        <dsp:cNvPr id="0" name=""/>
        <dsp:cNvSpPr/>
      </dsp:nvSpPr>
      <dsp:spPr>
        <a:xfrm>
          <a:off x="2346653" y="1265353"/>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BE" sz="1700" kern="1200" dirty="0"/>
            <a:t>organisatiekosten</a:t>
          </a:r>
        </a:p>
      </dsp:txBody>
      <dsp:txXfrm>
        <a:off x="2346653" y="1265353"/>
        <a:ext cx="1829817" cy="678862"/>
      </dsp:txXfrm>
    </dsp:sp>
    <dsp:sp modelId="{87694777-5692-496A-A979-CCFF7B6960FA}">
      <dsp:nvSpPr>
        <dsp:cNvPr id="0" name=""/>
        <dsp:cNvSpPr/>
      </dsp:nvSpPr>
      <dsp:spPr>
        <a:xfrm>
          <a:off x="1879312" y="2304256"/>
          <a:ext cx="1829817" cy="1260743"/>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8DD6D-0DCA-40E8-9679-8F7BF2CD0BAA}">
      <dsp:nvSpPr>
        <dsp:cNvPr id="0" name=""/>
        <dsp:cNvSpPr/>
      </dsp:nvSpPr>
      <dsp:spPr>
        <a:xfrm>
          <a:off x="0" y="338513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BE" sz="1700" kern="1200" dirty="0"/>
            <a:t>woonkosten</a:t>
          </a:r>
        </a:p>
      </dsp:txBody>
      <dsp:txXfrm>
        <a:off x="0" y="3385137"/>
        <a:ext cx="1829817" cy="678862"/>
      </dsp:txXfrm>
    </dsp:sp>
    <dsp:sp modelId="{AC1EDEEE-91EB-4C17-8A36-21344DC0F195}">
      <dsp:nvSpPr>
        <dsp:cNvPr id="0" name=""/>
        <dsp:cNvSpPr/>
      </dsp:nvSpPr>
      <dsp:spPr>
        <a:xfrm>
          <a:off x="9151" y="2232242"/>
          <a:ext cx="1829817" cy="1260743"/>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F1135-CC44-4D54-95A7-0BFE650B1C47}">
      <dsp:nvSpPr>
        <dsp:cNvPr id="0" name=""/>
        <dsp:cNvSpPr/>
      </dsp:nvSpPr>
      <dsp:spPr>
        <a:xfrm>
          <a:off x="1728191" y="338513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BE" sz="1700" kern="1200" dirty="0" err="1"/>
            <a:t>Leefkosten</a:t>
          </a:r>
          <a:r>
            <a:rPr lang="nl-BE" sz="1700" kern="1200" dirty="0"/>
            <a:t>              </a:t>
          </a:r>
        </a:p>
      </dsp:txBody>
      <dsp:txXfrm>
        <a:off x="1728191" y="3385137"/>
        <a:ext cx="1829817" cy="678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8E48E-35BC-4709-820C-5D1874A136ED}">
      <dsp:nvSpPr>
        <dsp:cNvPr id="0" name=""/>
        <dsp:cNvSpPr/>
      </dsp:nvSpPr>
      <dsp:spPr>
        <a:xfrm>
          <a:off x="360040" y="899038"/>
          <a:ext cx="1359432" cy="73322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PVB budget</a:t>
          </a:r>
        </a:p>
      </dsp:txBody>
      <dsp:txXfrm>
        <a:off x="559124" y="1006416"/>
        <a:ext cx="961264" cy="518470"/>
      </dsp:txXfrm>
    </dsp:sp>
    <dsp:sp modelId="{D1EA76FB-E9A0-4EC2-B6DB-CE6174051DDC}">
      <dsp:nvSpPr>
        <dsp:cNvPr id="0" name=""/>
        <dsp:cNvSpPr/>
      </dsp:nvSpPr>
      <dsp:spPr>
        <a:xfrm rot="5400000">
          <a:off x="871501" y="1946608"/>
          <a:ext cx="336510" cy="2528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75294" y="1947873"/>
        <a:ext cx="328925" cy="15171"/>
      </dsp:txXfrm>
    </dsp:sp>
    <dsp:sp modelId="{0674BD43-607F-43B5-87E2-E61B59E9253A}">
      <dsp:nvSpPr>
        <dsp:cNvPr id="0" name=""/>
        <dsp:cNvSpPr/>
      </dsp:nvSpPr>
      <dsp:spPr>
        <a:xfrm>
          <a:off x="360040" y="2267190"/>
          <a:ext cx="1359432" cy="87796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IVT en IT</a:t>
          </a:r>
        </a:p>
      </dsp:txBody>
      <dsp:txXfrm>
        <a:off x="559124" y="2395765"/>
        <a:ext cx="961264" cy="62081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34A4C5E-7719-4C87-B3D0-DCF678EC96B2}" type="datetimeFigureOut">
              <a:rPr lang="nl-BE" smtClean="0"/>
              <a:t>19/01/2021</a:t>
            </a:fld>
            <a:endParaRPr lang="nl-BE"/>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A94027-E3E8-4D22-8510-D2CDF42F7453}" type="slidenum">
              <a:rPr lang="nl-BE" smtClean="0"/>
              <a:t>‹nr.›</a:t>
            </a:fld>
            <a:endParaRPr lang="nl-BE"/>
          </a:p>
        </p:txBody>
      </p:sp>
    </p:spTree>
    <p:extLst>
      <p:ext uri="{BB962C8B-B14F-4D97-AF65-F5344CB8AC3E}">
        <p14:creationId xmlns:p14="http://schemas.microsoft.com/office/powerpoint/2010/main" val="17874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6E8B85-836C-44C7-A8E1-7AEF02D1A85E}" type="datetimeFigureOut">
              <a:rPr lang="nl-BE" smtClean="0"/>
              <a:t>19/01/2021</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50D4B3-1A4D-48EE-8C31-D2BBBC2E2363}" type="slidenum">
              <a:rPr lang="nl-BE" smtClean="0"/>
              <a:t>‹nr.›</a:t>
            </a:fld>
            <a:endParaRPr lang="nl-BE"/>
          </a:p>
        </p:txBody>
      </p:sp>
    </p:spTree>
    <p:extLst>
      <p:ext uri="{BB962C8B-B14F-4D97-AF65-F5344CB8AC3E}">
        <p14:creationId xmlns:p14="http://schemas.microsoft.com/office/powerpoint/2010/main" val="40818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aph.be/modal/lexicon/md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5B50D4B3-1A4D-48EE-8C31-D2BBBC2E2363}" type="slidenum">
              <a:rPr lang="nl-BE" smtClean="0"/>
              <a:t>1</a:t>
            </a:fld>
            <a:endParaRPr lang="nl-BE"/>
          </a:p>
        </p:txBody>
      </p:sp>
    </p:spTree>
    <p:extLst>
      <p:ext uri="{BB962C8B-B14F-4D97-AF65-F5344CB8AC3E}">
        <p14:creationId xmlns:p14="http://schemas.microsoft.com/office/powerpoint/2010/main" val="353960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4EF03BD0-A4D1-4DF3-99ED-C59D2A0B95A6}" type="slidenum">
              <a:rPr lang="nl-BE" smtClean="0">
                <a:solidFill>
                  <a:prstClr val="black"/>
                </a:solidFill>
              </a:rPr>
              <a:pPr/>
              <a:t>5</a:t>
            </a:fld>
            <a:endParaRPr lang="nl-B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zorgzwaarte-instrument bepaalt zo nauwkeurig mogelijk hoeveel ondersteuning u nodig hebt in vergelijking met anderen. Welke hulp u nu al krijgt, speelt daarbij geen rol. Het maakt ook niet uit wie die ondersteuning moet bieden.</a:t>
            </a:r>
          </a:p>
          <a:p>
            <a:r>
              <a:rPr lang="nl-BE" dirty="0"/>
              <a:t>Het instrument bestaat uit een aantal lijsten met vragen die door een </a:t>
            </a:r>
            <a:r>
              <a:rPr lang="nl-BE" u="sng" dirty="0">
                <a:hlinkClick r:id="rId3"/>
              </a:rPr>
              <a:t>multidisciplinair team (MDT)</a:t>
            </a:r>
            <a:r>
              <a:rPr lang="nl-BE" dirty="0"/>
              <a:t>gesteld worden. De antwoorden op die vragen worden omgezet in scores. Op basis van die scores worden drie waarden berekend die samen de ‘zorgzwaarte’ vormen:</a:t>
            </a:r>
          </a:p>
          <a:p>
            <a:r>
              <a:rPr lang="nl-BE" dirty="0"/>
              <a:t>hoeveel begeleiding u nodig hebt (B-waarde)</a:t>
            </a:r>
          </a:p>
          <a:p>
            <a:r>
              <a:rPr lang="nl-BE" dirty="0"/>
              <a:t>hoeveel permanentie of toezicht u overdag nodig hebt (P-waarde)</a:t>
            </a:r>
          </a:p>
          <a:p>
            <a:r>
              <a:rPr lang="nl-BE" dirty="0"/>
              <a:t>hoeveel permanentie of ondersteuning u 's nachts nodig hebt (N-waarde)</a:t>
            </a:r>
          </a:p>
          <a:p>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10</a:t>
            </a:fld>
            <a:endParaRPr lang="nl-BE"/>
          </a:p>
        </p:txBody>
      </p:sp>
    </p:spTree>
    <p:extLst>
      <p:ext uri="{BB962C8B-B14F-4D97-AF65-F5344CB8AC3E}">
        <p14:creationId xmlns:p14="http://schemas.microsoft.com/office/powerpoint/2010/main" val="20224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basis</a:t>
            </a:r>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12</a:t>
            </a:fld>
            <a:endParaRPr lang="nl-BE"/>
          </a:p>
        </p:txBody>
      </p:sp>
    </p:spTree>
    <p:extLst>
      <p:ext uri="{BB962C8B-B14F-4D97-AF65-F5344CB8AC3E}">
        <p14:creationId xmlns:p14="http://schemas.microsoft.com/office/powerpoint/2010/main" val="1969551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eigen foto kiezen">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4"/>
          <p:cNvSpPr>
            <a:spLocks noGrp="1"/>
          </p:cNvSpPr>
          <p:nvPr>
            <p:ph type="title" hasCustomPrompt="1"/>
          </p:nvPr>
        </p:nvSpPr>
        <p:spPr>
          <a:xfrm>
            <a:off x="2627784" y="4545588"/>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43C5AA"/>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sp>
        <p:nvSpPr>
          <p:cNvPr id="14" name="Tijdelijke aanduiding voor afbeelding 13"/>
          <p:cNvSpPr>
            <a:spLocks noGrp="1"/>
          </p:cNvSpPr>
          <p:nvPr>
            <p:ph type="pic" sz="quarter" idx="13" hasCustomPrompt="1"/>
          </p:nvPr>
        </p:nvSpPr>
        <p:spPr>
          <a:xfrm>
            <a:off x="0" y="1989138"/>
            <a:ext cx="9144000" cy="2232025"/>
          </a:xfrm>
          <a:prstGeom prst="rect">
            <a:avLst/>
          </a:prstGeom>
        </p:spPr>
        <p:txBody>
          <a:bodyPr/>
          <a:lstStyle>
            <a:lvl1pPr marL="0" indent="0">
              <a:buNone/>
              <a:defRPr/>
            </a:lvl1pPr>
          </a:lstStyle>
          <a:p>
            <a:r>
              <a:rPr lang="nl-BE" dirty="0"/>
              <a:t>Headerafbeelding</a:t>
            </a:r>
          </a:p>
        </p:txBody>
      </p:sp>
      <p:pic>
        <p:nvPicPr>
          <p:cNvPr id="11" name="Afbeelding 10"/>
          <p:cNvPicPr>
            <a:picLocks noChangeAspect="1"/>
          </p:cNvPicPr>
          <p:nvPr userDrawn="1"/>
        </p:nvPicPr>
        <p:blipFill rotWithShape="1">
          <a:blip r:embed="rId3">
            <a:extLst>
              <a:ext uri="{28A0092B-C50C-407E-A947-70E740481C1C}">
                <a14:useLocalDpi xmlns:a14="http://schemas.microsoft.com/office/drawing/2010/main" val="0"/>
              </a:ext>
            </a:extLst>
          </a:blip>
          <a:srcRect t="40041" b="40891"/>
          <a:stretch/>
        </p:blipFill>
        <p:spPr>
          <a:xfrm>
            <a:off x="2428875" y="548680"/>
            <a:ext cx="4286250" cy="817296"/>
          </a:xfrm>
          <a:prstGeom prst="rect">
            <a:avLst/>
          </a:prstGeom>
        </p:spPr>
      </p:pic>
    </p:spTree>
    <p:extLst>
      <p:ext uri="{BB962C8B-B14F-4D97-AF65-F5344CB8AC3E}">
        <p14:creationId xmlns:p14="http://schemas.microsoft.com/office/powerpoint/2010/main" val="114434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nsen met een beperk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555776" y="4550010"/>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43C5AA"/>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89304"/>
            <a:ext cx="9144000" cy="1959429"/>
          </a:xfrm>
          <a:prstGeom prst="rect">
            <a:avLst/>
          </a:prstGeom>
        </p:spPr>
      </p:pic>
      <p:pic>
        <p:nvPicPr>
          <p:cNvPr id="11" name="Picture 3"/>
          <p:cNvPicPr>
            <a:picLocks noChangeAspect="1" noChangeArrowheads="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fbeelding 1"/>
          <p:cNvPicPr>
            <a:picLocks noChangeAspect="1"/>
          </p:cNvPicPr>
          <p:nvPr userDrawn="1"/>
        </p:nvPicPr>
        <p:blipFill rotWithShape="1">
          <a:blip r:embed="rId4">
            <a:extLst>
              <a:ext uri="{28A0092B-C50C-407E-A947-70E740481C1C}">
                <a14:useLocalDpi xmlns:a14="http://schemas.microsoft.com/office/drawing/2010/main" val="0"/>
              </a:ext>
            </a:extLst>
          </a:blip>
          <a:srcRect t="21567" b="24518"/>
          <a:stretch/>
        </p:blipFill>
        <p:spPr>
          <a:xfrm>
            <a:off x="0" y="1622725"/>
            <a:ext cx="9144000" cy="2670371"/>
          </a:xfrm>
          <a:prstGeom prst="rect">
            <a:avLst/>
          </a:prstGeom>
        </p:spPr>
      </p:pic>
    </p:spTree>
    <p:extLst>
      <p:ext uri="{BB962C8B-B14F-4D97-AF65-F5344CB8AC3E}">
        <p14:creationId xmlns:p14="http://schemas.microsoft.com/office/powerpoint/2010/main" val="161624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somming of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4" name="Tijdelijke aanduiding voor tekst 3"/>
          <p:cNvSpPr>
            <a:spLocks noGrp="1"/>
          </p:cNvSpPr>
          <p:nvPr>
            <p:ph type="body" sz="quarter" idx="10"/>
          </p:nvPr>
        </p:nvSpPr>
        <p:spPr>
          <a:xfrm>
            <a:off x="818568" y="1988840"/>
            <a:ext cx="7506865" cy="4103687"/>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676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te foto + tekst">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328074" y="232569"/>
            <a:ext cx="7507138" cy="1143000"/>
          </a:xfr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sp>
        <p:nvSpPr>
          <p:cNvPr id="6" name="Tijdelijke aanduiding voor tekst 4"/>
          <p:cNvSpPr>
            <a:spLocks noGrp="1"/>
          </p:cNvSpPr>
          <p:nvPr>
            <p:ph type="body" sz="quarter" idx="10"/>
          </p:nvPr>
        </p:nvSpPr>
        <p:spPr>
          <a:xfrm>
            <a:off x="5796136" y="1988840"/>
            <a:ext cx="2952328" cy="3888432"/>
          </a:xfrm>
        </p:spPr>
        <p:txBody>
          <a:bodyPr/>
          <a:lstStyle/>
          <a:p>
            <a:pPr lvl="0"/>
            <a:r>
              <a:rPr lang="nl-NL" dirty="0"/>
              <a:t>Klik om de modelstijlen te bewerken</a:t>
            </a:r>
          </a:p>
        </p:txBody>
      </p:sp>
    </p:spTree>
    <p:extLst>
      <p:ext uri="{BB962C8B-B14F-4D97-AF65-F5344CB8AC3E}">
        <p14:creationId xmlns:p14="http://schemas.microsoft.com/office/powerpoint/2010/main" val="126131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dan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nl-NL" dirty="0"/>
              <a:t>Klik om de stijl te bewerken</a:t>
            </a:r>
            <a:endParaRPr lang="nl-BE" dirty="0"/>
          </a:p>
        </p:txBody>
      </p:sp>
      <p:sp>
        <p:nvSpPr>
          <p:cNvPr id="10" name="Tijdelijke aanduiding voor tekst 9"/>
          <p:cNvSpPr>
            <a:spLocks noGrp="1"/>
          </p:cNvSpPr>
          <p:nvPr>
            <p:ph type="body" sz="quarter" idx="10"/>
          </p:nvPr>
        </p:nvSpPr>
        <p:spPr>
          <a:xfrm>
            <a:off x="2267744" y="3861048"/>
            <a:ext cx="4608512" cy="1368425"/>
          </a:xfrm>
          <a:prstGeom prst="rect">
            <a:avLst/>
          </a:prstGeom>
        </p:spPr>
        <p:txBody>
          <a:bodyPr/>
          <a:lstStyle>
            <a:lvl1pPr>
              <a:defRPr baseline="0"/>
            </a:lvl1pPr>
          </a:lstStyle>
          <a:p>
            <a:pPr lvl="0"/>
            <a:endParaRPr lang="nl-BE" dirty="0"/>
          </a:p>
        </p:txBody>
      </p:sp>
      <p:sp>
        <p:nvSpPr>
          <p:cNvPr id="11" name="Tijdelijke aanduiding voor afbeelding 10"/>
          <p:cNvSpPr>
            <a:spLocks noGrp="1"/>
          </p:cNvSpPr>
          <p:nvPr>
            <p:ph type="pic" sz="quarter" idx="11"/>
          </p:nvPr>
        </p:nvSpPr>
        <p:spPr>
          <a:xfrm>
            <a:off x="0" y="1556792"/>
            <a:ext cx="9144000" cy="2016671"/>
          </a:xfrm>
        </p:spPr>
        <p:txBody>
          <a:bodyPr/>
          <a:lstStyle/>
          <a:p>
            <a:endParaRPr lang="nl-BE" dirty="0"/>
          </a:p>
        </p:txBody>
      </p:sp>
    </p:spTree>
    <p:extLst>
      <p:ext uri="{BB962C8B-B14F-4D97-AF65-F5344CB8AC3E}">
        <p14:creationId xmlns:p14="http://schemas.microsoft.com/office/powerpoint/2010/main" val="407123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trale dia">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713544" y="1628775"/>
            <a:ext cx="7716912" cy="4968875"/>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tel 7"/>
          <p:cNvSpPr>
            <a:spLocks noGrp="1"/>
          </p:cNvSpPr>
          <p:nvPr>
            <p:ph type="title"/>
          </p:nvPr>
        </p:nvSpPr>
        <p:spPr>
          <a:xfrm>
            <a:off x="713544" y="232569"/>
            <a:ext cx="7716912" cy="1143000"/>
          </a:xfrm>
        </p:spPr>
        <p:txBody>
          <a:bodyPr/>
          <a:lstStyle>
            <a:lvl1pPr>
              <a:defRPr>
                <a:solidFill>
                  <a:schemeClr val="tx1"/>
                </a:solidFill>
              </a:defRPr>
            </a:lvl1pPr>
          </a:lstStyle>
          <a:p>
            <a:r>
              <a:rPr lang="nl-NL" dirty="0"/>
              <a:t>Klik om de stijl te bewerken</a:t>
            </a:r>
            <a:endParaRPr lang="nl-BE" dirty="0"/>
          </a:p>
        </p:txBody>
      </p:sp>
    </p:spTree>
    <p:extLst>
      <p:ext uri="{BB962C8B-B14F-4D97-AF65-F5344CB8AC3E}">
        <p14:creationId xmlns:p14="http://schemas.microsoft.com/office/powerpoint/2010/main" val="366544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nl-BE">
                <a:solidFill>
                  <a:prstClr val="black"/>
                </a:solidFill>
              </a:rPr>
              <a:t>3</a:t>
            </a:r>
            <a:endParaRPr lang="nl-NL" dirty="0">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nl-NL" dirty="0">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B7161B40-6B5B-4F58-974D-87F82E2C3A60}"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529585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t="40041" b="40891"/>
          <a:stretch/>
        </p:blipFill>
        <p:spPr>
          <a:xfrm>
            <a:off x="2428875" y="548680"/>
            <a:ext cx="4286250" cy="817296"/>
          </a:xfrm>
          <a:prstGeom prst="rect">
            <a:avLst/>
          </a:prstGeom>
        </p:spPr>
      </p:pic>
    </p:spTree>
    <p:extLst>
      <p:ext uri="{BB962C8B-B14F-4D97-AF65-F5344CB8AC3E}">
        <p14:creationId xmlns:p14="http://schemas.microsoft.com/office/powerpoint/2010/main" val="4280250886"/>
      </p:ext>
    </p:extLst>
  </p:cSld>
  <p:clrMap bg1="lt1" tx1="dk1" bg2="lt2" tx2="dk2" accent1="accent1" accent2="accent2" accent3="accent3" accent4="accent4" accent5="accent5" accent6="accent6" hlink="hlink" folHlink="folHlink"/>
  <p:sldLayoutIdLst>
    <p:sldLayoutId id="2147483649" r:id="rId1"/>
    <p:sldLayoutId id="2147483667" r:id="rId2"/>
  </p:sldLayoutIdLst>
  <p:txStyles>
    <p:titleStyle>
      <a:lvl1pPr algn="l" defTabSz="914400" rtl="0" eaLnBrk="1" latinLnBrk="0" hangingPunct="1">
        <a:spcBef>
          <a:spcPct val="0"/>
        </a:spcBef>
        <a:buNone/>
        <a:defRPr sz="2000" b="1" kern="1200" baseline="0">
          <a:solidFill>
            <a:schemeClr val="tx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w="9525" cap="flat">
            <a:no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jdelijke aanduiding voor titel 1"/>
          <p:cNvSpPr>
            <a:spLocks noGrp="1"/>
          </p:cNvSpPr>
          <p:nvPr>
            <p:ph type="title"/>
          </p:nvPr>
        </p:nvSpPr>
        <p:spPr>
          <a:xfrm>
            <a:off x="818431" y="232569"/>
            <a:ext cx="750713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4" name="Tijdelijke aanduiding voor tekst 3"/>
          <p:cNvSpPr>
            <a:spLocks noGrp="1"/>
          </p:cNvSpPr>
          <p:nvPr>
            <p:ph type="body" idx="1"/>
          </p:nvPr>
        </p:nvSpPr>
        <p:spPr>
          <a:xfrm>
            <a:off x="818431" y="1825625"/>
            <a:ext cx="7507138" cy="412365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p:nvPicPr>
        <p:blipFill rotWithShape="1">
          <a:blip r:embed="rId8" cstate="print">
            <a:extLst>
              <a:ext uri="{28A0092B-C50C-407E-A947-70E740481C1C}">
                <a14:useLocalDpi xmlns:a14="http://schemas.microsoft.com/office/drawing/2010/main" val="0"/>
              </a:ext>
            </a:extLst>
          </a:blip>
          <a:srcRect t="40041" b="40891"/>
          <a:stretch/>
        </p:blipFill>
        <p:spPr>
          <a:xfrm>
            <a:off x="7236296" y="6336704"/>
            <a:ext cx="1744590" cy="332656"/>
          </a:xfrm>
          <a:prstGeom prst="rect">
            <a:avLst/>
          </a:prstGeom>
        </p:spPr>
      </p:pic>
    </p:spTree>
    <p:extLst>
      <p:ext uri="{BB962C8B-B14F-4D97-AF65-F5344CB8AC3E}">
        <p14:creationId xmlns:p14="http://schemas.microsoft.com/office/powerpoint/2010/main" val="373831752"/>
      </p:ext>
    </p:extLst>
  </p:cSld>
  <p:clrMap bg1="lt1" tx1="dk1" bg2="lt2" tx2="dk2" accent1="accent1" accent2="accent2" accent3="accent3" accent4="accent4" accent5="accent5" accent6="accent6" hlink="hlink" folHlink="folHlink"/>
  <p:sldLayoutIdLst>
    <p:sldLayoutId id="2147483657" r:id="rId1"/>
    <p:sldLayoutId id="2147483655" r:id="rId2"/>
    <p:sldLayoutId id="2147483656" r:id="rId3"/>
    <p:sldLayoutId id="2147483660" r:id="rId4"/>
    <p:sldLayoutId id="2147483668" r:id="rId5"/>
  </p:sldLayoutIdLst>
  <p:txStyles>
    <p:titleStyle>
      <a:lvl1pPr algn="l" defTabSz="914400" rtl="0" eaLnBrk="1" latinLnBrk="0" hangingPunct="1">
        <a:spcBef>
          <a:spcPct val="0"/>
        </a:spcBef>
        <a:buNone/>
        <a:defRPr sz="3200" b="1" kern="1200">
          <a:solidFill>
            <a:schemeClr val="bg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reload=9&amp;v=dByIcxJ1esk"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vaph.be/modal/lexicon/pvb"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sz="2400" dirty="0"/>
              <a:t>WELKOM </a:t>
            </a:r>
            <a:r>
              <a:rPr lang="nl-BE" sz="2400" dirty="0">
                <a:sym typeface="Wingdings" panose="05000000000000000000" pitchFamily="2" charset="2"/>
              </a:rPr>
              <a:t></a:t>
            </a:r>
            <a:br>
              <a:rPr lang="nl-BE" sz="2400" dirty="0"/>
            </a:br>
            <a:r>
              <a:rPr lang="nl-BE" sz="2400" dirty="0"/>
              <a:t>START WEBINAR OM 20u.</a:t>
            </a:r>
          </a:p>
        </p:txBody>
      </p:sp>
      <p:pic>
        <p:nvPicPr>
          <p:cNvPr id="2" name="Tijdelijke aanduiding voor afbeelding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566" b="18566"/>
          <a:stretch>
            <a:fillRect/>
          </a:stretch>
        </p:blipFill>
        <p:spPr/>
      </p:pic>
      <p:sp>
        <p:nvSpPr>
          <p:cNvPr id="5" name="Tijdelijke aanduiding voor tekst 4"/>
          <p:cNvSpPr>
            <a:spLocks noGrp="1"/>
          </p:cNvSpPr>
          <p:nvPr>
            <p:ph type="body" sz="quarter" idx="11"/>
          </p:nvPr>
        </p:nvSpPr>
        <p:spPr/>
        <p:txBody>
          <a:bodyPr/>
          <a:lstStyle/>
          <a:p>
            <a:r>
              <a:rPr lang="nl-BE" dirty="0"/>
              <a:t>Wendelien De Baere</a:t>
            </a:r>
          </a:p>
        </p:txBody>
      </p:sp>
      <p:sp>
        <p:nvSpPr>
          <p:cNvPr id="6" name="Tijdelijke aanduiding voor tekst 5"/>
          <p:cNvSpPr>
            <a:spLocks noGrp="1"/>
          </p:cNvSpPr>
          <p:nvPr>
            <p:ph type="body" sz="quarter" idx="12"/>
          </p:nvPr>
        </p:nvSpPr>
        <p:spPr/>
        <p:txBody>
          <a:bodyPr/>
          <a:lstStyle/>
          <a:p>
            <a:r>
              <a:rPr lang="nl-BE" dirty="0"/>
              <a:t>Projectcoördinator</a:t>
            </a:r>
          </a:p>
        </p:txBody>
      </p:sp>
    </p:spTree>
    <p:extLst>
      <p:ext uri="{BB962C8B-B14F-4D97-AF65-F5344CB8AC3E}">
        <p14:creationId xmlns:p14="http://schemas.microsoft.com/office/powerpoint/2010/main" val="97633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Zorgzwaarte en ZZI</a:t>
            </a:r>
          </a:p>
        </p:txBody>
      </p:sp>
      <p:sp>
        <p:nvSpPr>
          <p:cNvPr id="3" name="Tijdelijke aanduiding voor tekst 2"/>
          <p:cNvSpPr>
            <a:spLocks noGrp="1"/>
          </p:cNvSpPr>
          <p:nvPr>
            <p:ph type="body" sz="quarter" idx="10"/>
          </p:nvPr>
        </p:nvSpPr>
        <p:spPr/>
        <p:txBody>
          <a:bodyPr>
            <a:normAutofit/>
          </a:bodyPr>
          <a:lstStyle/>
          <a:p>
            <a:pPr marL="0" indent="0">
              <a:buNone/>
            </a:pPr>
            <a:endParaRPr lang="nl-BE" dirty="0"/>
          </a:p>
          <a:p>
            <a:r>
              <a:rPr lang="nl-BE" dirty="0"/>
              <a:t>Zorgzwaarte verwijst naar de hoeveelheid ondersteuning of hulp die je als persoon met een handicap nodig hebt in je dagelijks leven. </a:t>
            </a:r>
          </a:p>
          <a:p>
            <a:pPr marL="0" indent="0">
              <a:buNone/>
            </a:pPr>
            <a:endParaRPr lang="nl-BE" dirty="0"/>
          </a:p>
          <a:p>
            <a:r>
              <a:rPr lang="nl-BE" dirty="0"/>
              <a:t>Die zorgzwaarte wordt gemeten met het zorgzwaarte-instrument (ZZI).</a:t>
            </a:r>
          </a:p>
          <a:p>
            <a:r>
              <a:rPr lang="nl-BE" dirty="0"/>
              <a:t>Nieuw instrument vanaf 17 maart 2020</a:t>
            </a:r>
          </a:p>
          <a:p>
            <a:r>
              <a:rPr lang="nl-BE" dirty="0"/>
              <a:t>minder complex, optionele vragenlijsten, </a:t>
            </a:r>
          </a:p>
          <a:p>
            <a:pPr marL="0" indent="0">
              <a:buNone/>
            </a:pPr>
            <a:endParaRPr lang="nl-BE" dirty="0"/>
          </a:p>
          <a:p>
            <a:endParaRPr lang="nl-BE" dirty="0"/>
          </a:p>
        </p:txBody>
      </p:sp>
    </p:spTree>
    <p:extLst>
      <p:ext uri="{BB962C8B-B14F-4D97-AF65-F5344CB8AC3E}">
        <p14:creationId xmlns:p14="http://schemas.microsoft.com/office/powerpoint/2010/main" val="186379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95FC2-0CBB-4E27-B139-B64DE936A32C}"/>
              </a:ext>
            </a:extLst>
          </p:cNvPr>
          <p:cNvSpPr>
            <a:spLocks noGrp="1"/>
          </p:cNvSpPr>
          <p:nvPr>
            <p:ph type="title"/>
          </p:nvPr>
        </p:nvSpPr>
        <p:spPr/>
        <p:txBody>
          <a:bodyPr/>
          <a:lstStyle/>
          <a:p>
            <a:r>
              <a:rPr lang="nl-BE" dirty="0"/>
              <a:t>BP-waarden (vroeger BPN-waarden)</a:t>
            </a:r>
          </a:p>
        </p:txBody>
      </p:sp>
      <p:sp>
        <p:nvSpPr>
          <p:cNvPr id="3" name="Tijdelijke aanduiding voor tekst 2">
            <a:extLst>
              <a:ext uri="{FF2B5EF4-FFF2-40B4-BE49-F238E27FC236}">
                <a16:creationId xmlns:a16="http://schemas.microsoft.com/office/drawing/2014/main" id="{0D817D3D-2047-48F0-98CD-07DCD5794E75}"/>
              </a:ext>
            </a:extLst>
          </p:cNvPr>
          <p:cNvSpPr>
            <a:spLocks noGrp="1"/>
          </p:cNvSpPr>
          <p:nvPr>
            <p:ph type="body" sz="quarter" idx="10"/>
          </p:nvPr>
        </p:nvSpPr>
        <p:spPr/>
        <p:txBody>
          <a:bodyPr/>
          <a:lstStyle/>
          <a:p>
            <a:r>
              <a:rPr lang="nl-BE" dirty="0"/>
              <a:t>hoeveel begeleiding je nodig hebt (B-waarde) (B0-B8)</a:t>
            </a:r>
          </a:p>
          <a:p>
            <a:r>
              <a:rPr lang="nl-BE" dirty="0"/>
              <a:t>hoeveel permanentie of toezicht je overdag nodig hebt (P-waarde) (P0-P7)</a:t>
            </a:r>
          </a:p>
          <a:p>
            <a:r>
              <a:rPr lang="nl-BE" dirty="0"/>
              <a:t>hoeveel permanentie of ondersteuning je 's nachts nodig hebt (N-waarde). De N-waarde vervalt in het huidig systeem. De </a:t>
            </a:r>
            <a:r>
              <a:rPr lang="nl-BE" dirty="0" err="1"/>
              <a:t>inschaler</a:t>
            </a:r>
            <a:r>
              <a:rPr lang="nl-BE" dirty="0"/>
              <a:t> peilt wel naar de noodzaak aan nachtondersteuning bij de persoon met een handicap (PMH).</a:t>
            </a:r>
          </a:p>
          <a:p>
            <a:pPr marL="0" indent="0">
              <a:buNone/>
            </a:pPr>
            <a:endParaRPr lang="nl-BE" dirty="0"/>
          </a:p>
        </p:txBody>
      </p:sp>
    </p:spTree>
    <p:extLst>
      <p:ext uri="{BB962C8B-B14F-4D97-AF65-F5344CB8AC3E}">
        <p14:creationId xmlns:p14="http://schemas.microsoft.com/office/powerpoint/2010/main" val="148663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663D1-A1E6-4B74-8451-648748AF8755}"/>
              </a:ext>
            </a:extLst>
          </p:cNvPr>
          <p:cNvSpPr>
            <a:spLocks noGrp="1"/>
          </p:cNvSpPr>
          <p:nvPr>
            <p:ph type="title"/>
          </p:nvPr>
        </p:nvSpPr>
        <p:spPr/>
        <p:txBody>
          <a:bodyPr>
            <a:normAutofit fontScale="90000"/>
          </a:bodyPr>
          <a:lstStyle/>
          <a:p>
            <a:r>
              <a:rPr lang="nl-BE" dirty="0"/>
              <a:t>Ondersteuningsplan persoonsvolgend budget (OP PVB)</a:t>
            </a:r>
            <a:br>
              <a:rPr lang="nl-BE" dirty="0"/>
            </a:br>
            <a:endParaRPr lang="nl-BE" dirty="0"/>
          </a:p>
        </p:txBody>
      </p:sp>
      <p:sp>
        <p:nvSpPr>
          <p:cNvPr id="3" name="Tijdelijke aanduiding voor tekst 2">
            <a:extLst>
              <a:ext uri="{FF2B5EF4-FFF2-40B4-BE49-F238E27FC236}">
                <a16:creationId xmlns:a16="http://schemas.microsoft.com/office/drawing/2014/main" id="{4768271A-5014-4BBB-AC5B-D80A4EE2CC53}"/>
              </a:ext>
            </a:extLst>
          </p:cNvPr>
          <p:cNvSpPr>
            <a:spLocks noGrp="1"/>
          </p:cNvSpPr>
          <p:nvPr>
            <p:ph type="body" sz="quarter" idx="10"/>
          </p:nvPr>
        </p:nvSpPr>
        <p:spPr/>
        <p:txBody>
          <a:bodyPr>
            <a:normAutofit/>
          </a:bodyPr>
          <a:lstStyle/>
          <a:p>
            <a:pPr marL="0" indent="0">
              <a:buNone/>
            </a:pPr>
            <a:r>
              <a:rPr lang="nl-BE" dirty="0"/>
              <a:t>Dit formulier bevat vijf delen. Je bezorgt het aan het VAPH.</a:t>
            </a:r>
          </a:p>
          <a:p>
            <a:pPr marL="0" indent="0">
              <a:buNone/>
            </a:pPr>
            <a:endParaRPr lang="nl-BE" dirty="0"/>
          </a:p>
          <a:p>
            <a:pPr marL="0" indent="0">
              <a:buNone/>
            </a:pPr>
            <a:r>
              <a:rPr lang="nl-BE" dirty="0"/>
              <a:t>Wat staat hierin?</a:t>
            </a:r>
          </a:p>
          <a:p>
            <a:pPr>
              <a:buFontTx/>
              <a:buChar char="-"/>
            </a:pPr>
            <a:r>
              <a:rPr lang="nl-BE" dirty="0"/>
              <a:t>De gegevens van de persoon met een handicap</a:t>
            </a:r>
          </a:p>
          <a:p>
            <a:pPr>
              <a:buFontTx/>
              <a:buChar char="-"/>
            </a:pPr>
            <a:r>
              <a:rPr lang="nl-BE" dirty="0"/>
              <a:t>In kaart brengen van huidige situatie</a:t>
            </a:r>
          </a:p>
          <a:p>
            <a:pPr>
              <a:buFontTx/>
              <a:buChar char="-"/>
            </a:pPr>
            <a:r>
              <a:rPr lang="nl-BE" dirty="0"/>
              <a:t>Jouw vraag naar zorg en ondersteuning</a:t>
            </a:r>
          </a:p>
          <a:p>
            <a:pPr>
              <a:buFontTx/>
              <a:buChar char="-"/>
            </a:pPr>
            <a:r>
              <a:rPr lang="nl-BE" dirty="0"/>
              <a:t>Welk proces van vraagverheldering heb je doorlopen</a:t>
            </a:r>
          </a:p>
          <a:p>
            <a:pPr>
              <a:buFontTx/>
              <a:buChar char="-"/>
            </a:pPr>
            <a:r>
              <a:rPr lang="nl-BE" dirty="0"/>
              <a:t>Info over de dringendheid van de vraag</a:t>
            </a:r>
          </a:p>
          <a:p>
            <a:pPr>
              <a:buFontTx/>
              <a:buChar char="-"/>
            </a:pPr>
            <a:endParaRPr lang="nl-BE" dirty="0"/>
          </a:p>
          <a:p>
            <a:pPr marL="0" indent="0">
              <a:buNone/>
            </a:pPr>
            <a:endParaRPr lang="nl-BE" dirty="0"/>
          </a:p>
          <a:p>
            <a:endParaRPr lang="nl-BE" dirty="0"/>
          </a:p>
        </p:txBody>
      </p:sp>
    </p:spTree>
    <p:extLst>
      <p:ext uri="{BB962C8B-B14F-4D97-AF65-F5344CB8AC3E}">
        <p14:creationId xmlns:p14="http://schemas.microsoft.com/office/powerpoint/2010/main" val="57429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8C8F9-BD11-408D-9944-AB7E6542ED73}"/>
              </a:ext>
            </a:extLst>
          </p:cNvPr>
          <p:cNvSpPr>
            <a:spLocks noGrp="1"/>
          </p:cNvSpPr>
          <p:nvPr>
            <p:ph type="title"/>
          </p:nvPr>
        </p:nvSpPr>
        <p:spPr/>
        <p:txBody>
          <a:bodyPr/>
          <a:lstStyle/>
          <a:p>
            <a:r>
              <a:rPr lang="nl-BE" dirty="0"/>
              <a:t>Dienst ondersteuningsplan</a:t>
            </a:r>
            <a:br>
              <a:rPr lang="nl-BE" dirty="0"/>
            </a:br>
            <a:endParaRPr lang="nl-BE" dirty="0"/>
          </a:p>
        </p:txBody>
      </p:sp>
      <p:sp>
        <p:nvSpPr>
          <p:cNvPr id="3" name="Tijdelijke aanduiding voor tekst 2">
            <a:extLst>
              <a:ext uri="{FF2B5EF4-FFF2-40B4-BE49-F238E27FC236}">
                <a16:creationId xmlns:a16="http://schemas.microsoft.com/office/drawing/2014/main" id="{95696A55-D5B2-4361-A82E-429F2F25837F}"/>
              </a:ext>
            </a:extLst>
          </p:cNvPr>
          <p:cNvSpPr>
            <a:spLocks noGrp="1"/>
          </p:cNvSpPr>
          <p:nvPr>
            <p:ph type="body" sz="quarter" idx="10"/>
          </p:nvPr>
        </p:nvSpPr>
        <p:spPr/>
        <p:txBody>
          <a:bodyPr/>
          <a:lstStyle/>
          <a:p>
            <a:pPr marL="0" indent="0">
              <a:buNone/>
            </a:pPr>
            <a:r>
              <a:rPr lang="nl-BE" dirty="0"/>
              <a:t>Een dienst ondersteuningsplan helpt om de ondersteuningsnood in kaart te brengen en helpt zoeken naar de meest geschikte ondersteuning. Als resultaat krijgt de persoon met een handicap een ondersteuningsplan dat al zijn mogelijkheden en die van zijn netwerk op een rijtje zet.</a:t>
            </a:r>
          </a:p>
          <a:p>
            <a:pPr marL="0" indent="0">
              <a:buNone/>
            </a:pPr>
            <a:endParaRPr lang="nl-BE" dirty="0"/>
          </a:p>
          <a:p>
            <a:pPr marL="0" indent="0">
              <a:buNone/>
            </a:pPr>
            <a:r>
              <a:rPr lang="nl-BE" dirty="0"/>
              <a:t>= een gratis dienst</a:t>
            </a:r>
          </a:p>
          <a:p>
            <a:pPr marL="0" indent="0">
              <a:buNone/>
            </a:pPr>
            <a:endParaRPr lang="nl-BE" dirty="0"/>
          </a:p>
          <a:p>
            <a:pPr marL="0" indent="0">
              <a:buNone/>
            </a:pPr>
            <a:r>
              <a:rPr lang="en-US" dirty="0">
                <a:hlinkClick r:id="rId2"/>
              </a:rPr>
              <a:t>https://www.youtube.com/watch?reload=9&amp;v=dByIcxJ1esk</a:t>
            </a:r>
            <a:endParaRPr lang="nl-BE" dirty="0"/>
          </a:p>
          <a:p>
            <a:endParaRPr lang="nl-BE" dirty="0"/>
          </a:p>
        </p:txBody>
      </p:sp>
    </p:spTree>
    <p:extLst>
      <p:ext uri="{BB962C8B-B14F-4D97-AF65-F5344CB8AC3E}">
        <p14:creationId xmlns:p14="http://schemas.microsoft.com/office/powerpoint/2010/main" val="12093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AD741-8DFD-45E2-9A63-33307BB471C0}"/>
              </a:ext>
            </a:extLst>
          </p:cNvPr>
          <p:cNvSpPr>
            <a:spLocks noGrp="1"/>
          </p:cNvSpPr>
          <p:nvPr>
            <p:ph type="title"/>
          </p:nvPr>
        </p:nvSpPr>
        <p:spPr/>
        <p:txBody>
          <a:bodyPr/>
          <a:lstStyle/>
          <a:p>
            <a:r>
              <a:rPr lang="nl-BE" dirty="0"/>
              <a:t>Een DMW</a:t>
            </a:r>
          </a:p>
        </p:txBody>
      </p:sp>
      <p:sp>
        <p:nvSpPr>
          <p:cNvPr id="3" name="Tijdelijke aanduiding voor tekst 2">
            <a:extLst>
              <a:ext uri="{FF2B5EF4-FFF2-40B4-BE49-F238E27FC236}">
                <a16:creationId xmlns:a16="http://schemas.microsoft.com/office/drawing/2014/main" id="{9AA4EFE1-759C-4A05-AD02-0A0EB1DA5A04}"/>
              </a:ext>
            </a:extLst>
          </p:cNvPr>
          <p:cNvSpPr>
            <a:spLocks noGrp="1"/>
          </p:cNvSpPr>
          <p:nvPr>
            <p:ph type="body" sz="quarter" idx="10"/>
          </p:nvPr>
        </p:nvSpPr>
        <p:spPr/>
        <p:txBody>
          <a:bodyPr>
            <a:normAutofit/>
          </a:bodyPr>
          <a:lstStyle/>
          <a:p>
            <a:r>
              <a:rPr lang="nl-BE" dirty="0"/>
              <a:t>Een dienst maatschappelijk werk van het Ziekenfonds kan helpen bij de aanvraag OP PVB van een persoonsvolgend budget.</a:t>
            </a:r>
          </a:p>
          <a:p>
            <a:pPr marL="0" indent="0">
              <a:buNone/>
            </a:pPr>
            <a:endParaRPr lang="nl-BE" dirty="0"/>
          </a:p>
        </p:txBody>
      </p:sp>
    </p:spTree>
    <p:extLst>
      <p:ext uri="{BB962C8B-B14F-4D97-AF65-F5344CB8AC3E}">
        <p14:creationId xmlns:p14="http://schemas.microsoft.com/office/powerpoint/2010/main" val="32108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088EE-B354-4B8E-B121-0248CAD4553D}"/>
              </a:ext>
            </a:extLst>
          </p:cNvPr>
          <p:cNvSpPr>
            <a:spLocks noGrp="1"/>
          </p:cNvSpPr>
          <p:nvPr>
            <p:ph type="title"/>
          </p:nvPr>
        </p:nvSpPr>
        <p:spPr/>
        <p:txBody>
          <a:bodyPr/>
          <a:lstStyle/>
          <a:p>
            <a:r>
              <a:rPr lang="nl-BE" dirty="0"/>
              <a:t>Multidisciplinair team</a:t>
            </a:r>
            <a:br>
              <a:rPr lang="nl-BE" dirty="0"/>
            </a:br>
            <a:endParaRPr lang="nl-BE" dirty="0"/>
          </a:p>
        </p:txBody>
      </p:sp>
      <p:sp>
        <p:nvSpPr>
          <p:cNvPr id="3" name="Tijdelijke aanduiding voor tekst 2">
            <a:extLst>
              <a:ext uri="{FF2B5EF4-FFF2-40B4-BE49-F238E27FC236}">
                <a16:creationId xmlns:a16="http://schemas.microsoft.com/office/drawing/2014/main" id="{C794B0EB-42A6-4FBA-985B-DBB0E215EDF1}"/>
              </a:ext>
            </a:extLst>
          </p:cNvPr>
          <p:cNvSpPr>
            <a:spLocks noGrp="1"/>
          </p:cNvSpPr>
          <p:nvPr>
            <p:ph type="body" sz="quarter" idx="10"/>
          </p:nvPr>
        </p:nvSpPr>
        <p:spPr/>
        <p:txBody>
          <a:bodyPr>
            <a:normAutofit fontScale="77500" lnSpcReduction="20000"/>
          </a:bodyPr>
          <a:lstStyle/>
          <a:p>
            <a:pPr marL="0" indent="0">
              <a:buNone/>
            </a:pPr>
            <a:endParaRPr lang="nl-BE" dirty="0"/>
          </a:p>
          <a:p>
            <a:r>
              <a:rPr lang="nl-BE" dirty="0"/>
              <a:t>Een multidisciplinair team is een door het VAPH erkende dienst die personen met een (vermoeden van) handicap bijstaat bij de aanvraag voor ondersteuning bij het VAPH</a:t>
            </a:r>
          </a:p>
          <a:p>
            <a:endParaRPr lang="nl-BE" dirty="0"/>
          </a:p>
          <a:p>
            <a:r>
              <a:rPr lang="nl-BE" dirty="0"/>
              <a:t>Een MDT hangt af van :</a:t>
            </a:r>
          </a:p>
          <a:p>
            <a:r>
              <a:rPr lang="nl-BE" dirty="0"/>
              <a:t>diensten maatschappelijk werk van het ziekenfonds</a:t>
            </a:r>
          </a:p>
          <a:p>
            <a:r>
              <a:rPr lang="nl-BE" dirty="0"/>
              <a:t>revalidatiecentra</a:t>
            </a:r>
          </a:p>
          <a:p>
            <a:r>
              <a:rPr lang="nl-BE" dirty="0"/>
              <a:t>centra voor ontwikkelingsstoornissen</a:t>
            </a:r>
          </a:p>
          <a:p>
            <a:r>
              <a:rPr lang="nl-BE" dirty="0"/>
              <a:t>centra voor leerlingenbegeleiding</a:t>
            </a:r>
          </a:p>
          <a:p>
            <a:r>
              <a:rPr lang="nl-BE" dirty="0"/>
              <a:t>observatie- en behandelingscentra</a:t>
            </a:r>
          </a:p>
          <a:p>
            <a:r>
              <a:rPr lang="nl-BE" dirty="0"/>
              <a:t>K-diensten</a:t>
            </a:r>
          </a:p>
          <a:p>
            <a:r>
              <a:rPr lang="nl-BE" dirty="0"/>
              <a:t>centra geestelijke gezondheidszorg</a:t>
            </a:r>
          </a:p>
          <a:p>
            <a:r>
              <a:rPr lang="nl-BE" dirty="0"/>
              <a:t>onthaal-, oriëntatie- en observatiecentra</a:t>
            </a:r>
          </a:p>
          <a:p>
            <a:endParaRPr lang="nl-BE" dirty="0"/>
          </a:p>
          <a:p>
            <a:endParaRPr lang="nl-BE" dirty="0"/>
          </a:p>
        </p:txBody>
      </p:sp>
    </p:spTree>
    <p:extLst>
      <p:ext uri="{BB962C8B-B14F-4D97-AF65-F5344CB8AC3E}">
        <p14:creationId xmlns:p14="http://schemas.microsoft.com/office/powerpoint/2010/main" val="19331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0EE1-3DE5-4F14-9164-BE32CEF5052D}"/>
              </a:ext>
            </a:extLst>
          </p:cNvPr>
          <p:cNvSpPr>
            <a:spLocks noGrp="1"/>
          </p:cNvSpPr>
          <p:nvPr>
            <p:ph type="title"/>
          </p:nvPr>
        </p:nvSpPr>
        <p:spPr/>
        <p:txBody>
          <a:bodyPr/>
          <a:lstStyle/>
          <a:p>
            <a:r>
              <a:rPr lang="nl-BE" dirty="0"/>
              <a:t>Een VZA </a:t>
            </a:r>
          </a:p>
        </p:txBody>
      </p:sp>
      <p:sp>
        <p:nvSpPr>
          <p:cNvPr id="3" name="Tijdelijke aanduiding voor tekst 2">
            <a:extLst>
              <a:ext uri="{FF2B5EF4-FFF2-40B4-BE49-F238E27FC236}">
                <a16:creationId xmlns:a16="http://schemas.microsoft.com/office/drawing/2014/main" id="{80225EF1-7C28-4E4D-94B0-4B4177519C1E}"/>
              </a:ext>
            </a:extLst>
          </p:cNvPr>
          <p:cNvSpPr>
            <a:spLocks noGrp="1"/>
          </p:cNvSpPr>
          <p:nvPr>
            <p:ph type="body" sz="quarter" idx="10"/>
          </p:nvPr>
        </p:nvSpPr>
        <p:spPr/>
        <p:txBody>
          <a:bodyPr/>
          <a:lstStyle/>
          <a:p>
            <a:r>
              <a:rPr lang="nl-BE" dirty="0"/>
              <a:t>Een vergunde zorgaanbieder is een zorgaanbieder die zorg aanbiedt aan personen met een </a:t>
            </a:r>
            <a:r>
              <a:rPr lang="nl-BE" dirty="0">
                <a:hlinkClick r:id="rId2"/>
              </a:rPr>
              <a:t>persoonsvolgend budget (PVB)</a:t>
            </a:r>
            <a:r>
              <a:rPr lang="nl-BE" dirty="0"/>
              <a:t>. </a:t>
            </a:r>
          </a:p>
          <a:p>
            <a:endParaRPr lang="nl-BE" dirty="0"/>
          </a:p>
          <a:p>
            <a:r>
              <a:rPr lang="nl-BE" dirty="0"/>
              <a:t>Parallel met een MFC (een multifunctioneel centrum) voor kinderen</a:t>
            </a:r>
          </a:p>
        </p:txBody>
      </p:sp>
    </p:spTree>
    <p:extLst>
      <p:ext uri="{BB962C8B-B14F-4D97-AF65-F5344CB8AC3E}">
        <p14:creationId xmlns:p14="http://schemas.microsoft.com/office/powerpoint/2010/main" val="220428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26673-371C-447A-823F-B9BFCAB19956}"/>
              </a:ext>
            </a:extLst>
          </p:cNvPr>
          <p:cNvSpPr>
            <a:spLocks noGrp="1"/>
          </p:cNvSpPr>
          <p:nvPr>
            <p:ph type="title"/>
          </p:nvPr>
        </p:nvSpPr>
        <p:spPr/>
        <p:txBody>
          <a:bodyPr/>
          <a:lstStyle/>
          <a:p>
            <a:r>
              <a:rPr lang="nl-BE" dirty="0"/>
              <a:t>Aan de slag met het echte werk</a:t>
            </a:r>
          </a:p>
        </p:txBody>
      </p:sp>
      <p:sp>
        <p:nvSpPr>
          <p:cNvPr id="3" name="Tijdelijke aanduiding voor tekst 2">
            <a:extLst>
              <a:ext uri="{FF2B5EF4-FFF2-40B4-BE49-F238E27FC236}">
                <a16:creationId xmlns:a16="http://schemas.microsoft.com/office/drawing/2014/main" id="{9A65B1D3-E397-494E-9A68-AA9489A1E98F}"/>
              </a:ext>
            </a:extLst>
          </p:cNvPr>
          <p:cNvSpPr>
            <a:spLocks noGrp="1"/>
          </p:cNvSpPr>
          <p:nvPr>
            <p:ph type="body" sz="quarter" idx="10"/>
          </p:nvPr>
        </p:nvSpPr>
        <p:spPr/>
        <p:txBody>
          <a:bodyPr/>
          <a:lstStyle/>
          <a:p>
            <a:r>
              <a:rPr lang="nl-BE" dirty="0"/>
              <a:t>Karen, medewerker expertisecentrum van Onafhankelijk Leven</a:t>
            </a:r>
          </a:p>
        </p:txBody>
      </p:sp>
    </p:spTree>
    <p:extLst>
      <p:ext uri="{BB962C8B-B14F-4D97-AF65-F5344CB8AC3E}">
        <p14:creationId xmlns:p14="http://schemas.microsoft.com/office/powerpoint/2010/main" val="399412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8496944" cy="1143000"/>
          </a:xfrm>
        </p:spPr>
        <p:txBody>
          <a:bodyPr/>
          <a:lstStyle/>
          <a:p>
            <a:r>
              <a:rPr lang="nl-BE" dirty="0"/>
              <a:t>Dank je wel om mee met ons op weg te gaan!</a:t>
            </a:r>
          </a:p>
        </p:txBody>
      </p:sp>
      <p:sp>
        <p:nvSpPr>
          <p:cNvPr id="3" name="Tijdelijke aanduiding voor tekst 2"/>
          <p:cNvSpPr>
            <a:spLocks noGrp="1"/>
          </p:cNvSpPr>
          <p:nvPr>
            <p:ph type="body" sz="quarter" idx="10"/>
          </p:nvPr>
        </p:nvSpPr>
        <p:spPr>
          <a:xfrm>
            <a:off x="2267744" y="4437112"/>
            <a:ext cx="4608512" cy="1368425"/>
          </a:xfrm>
        </p:spPr>
        <p:txBody>
          <a:bodyPr>
            <a:normAutofit/>
          </a:bodyPr>
          <a:lstStyle/>
          <a:p>
            <a:pPr marL="0" indent="0">
              <a:buNone/>
            </a:pPr>
            <a:r>
              <a:rPr lang="nl-BE" sz="2800" dirty="0"/>
              <a:t>Dankjewel voor jullie steun!</a:t>
            </a:r>
          </a:p>
        </p:txBody>
      </p:sp>
      <p:pic>
        <p:nvPicPr>
          <p:cNvPr id="9" name="Tijdelijke aanduiding voor afbeelding 8"/>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9144" b="39144"/>
          <a:stretch>
            <a:fillRect/>
          </a:stretch>
        </p:blipFill>
        <p:spPr>
          <a:xfrm>
            <a:off x="14288" y="1628775"/>
            <a:ext cx="9144000" cy="2808288"/>
          </a:xfr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6988"/>
            <a:ext cx="9144000" cy="3340100"/>
          </a:xfrm>
          <a:prstGeom prst="rect">
            <a:avLst/>
          </a:prstGeom>
        </p:spPr>
      </p:pic>
    </p:spTree>
    <p:extLst>
      <p:ext uri="{BB962C8B-B14F-4D97-AF65-F5344CB8AC3E}">
        <p14:creationId xmlns:p14="http://schemas.microsoft.com/office/powerpoint/2010/main" val="341585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29596-C54B-4EAC-A54A-761BBF70EB4F}"/>
              </a:ext>
            </a:extLst>
          </p:cNvPr>
          <p:cNvSpPr>
            <a:spLocks noGrp="1"/>
          </p:cNvSpPr>
          <p:nvPr>
            <p:ph type="title"/>
          </p:nvPr>
        </p:nvSpPr>
        <p:spPr/>
        <p:txBody>
          <a:bodyPr/>
          <a:lstStyle/>
          <a:p>
            <a:r>
              <a:rPr lang="nl-BE" dirty="0"/>
              <a:t>Overgang minderjarigen - meerderjarigen: veel beslissingen</a:t>
            </a:r>
          </a:p>
        </p:txBody>
      </p:sp>
      <p:sp>
        <p:nvSpPr>
          <p:cNvPr id="4" name="Tijdelijke aanduiding voor tekst 3">
            <a:extLst>
              <a:ext uri="{FF2B5EF4-FFF2-40B4-BE49-F238E27FC236}">
                <a16:creationId xmlns:a16="http://schemas.microsoft.com/office/drawing/2014/main" id="{9FE9810B-ED9F-42AF-B2B8-2F6E89F2ED6C}"/>
              </a:ext>
            </a:extLst>
          </p:cNvPr>
          <p:cNvSpPr>
            <a:spLocks noGrp="1"/>
          </p:cNvSpPr>
          <p:nvPr>
            <p:ph type="body" sz="quarter" idx="10"/>
          </p:nvPr>
        </p:nvSpPr>
        <p:spPr/>
        <p:txBody>
          <a:bodyPr/>
          <a:lstStyle/>
          <a:p>
            <a:r>
              <a:rPr lang="nl-BE" dirty="0" err="1"/>
              <a:t>Bewindvoering</a:t>
            </a:r>
            <a:r>
              <a:rPr lang="nl-BE" dirty="0"/>
              <a:t> of niet</a:t>
            </a:r>
          </a:p>
          <a:p>
            <a:r>
              <a:rPr lang="nl-BE" dirty="0"/>
              <a:t>Aanvraag van een persoonsvolgend budget </a:t>
            </a:r>
          </a:p>
          <a:p>
            <a:r>
              <a:rPr lang="nl-BE" dirty="0"/>
              <a:t>Integratietegemoetkoming/</a:t>
            </a:r>
            <a:r>
              <a:rPr lang="nl-BE" dirty="0" err="1"/>
              <a:t>inkomensvervangende</a:t>
            </a:r>
            <a:r>
              <a:rPr lang="nl-BE" dirty="0"/>
              <a:t> tegemoetkoming</a:t>
            </a:r>
          </a:p>
          <a:p>
            <a:endParaRPr lang="nl-BE" dirty="0"/>
          </a:p>
        </p:txBody>
      </p:sp>
      <p:pic>
        <p:nvPicPr>
          <p:cNvPr id="10" name="Tijdelijke aanduiding voor afbeelding 9">
            <a:extLst>
              <a:ext uri="{FF2B5EF4-FFF2-40B4-BE49-F238E27FC236}">
                <a16:creationId xmlns:a16="http://schemas.microsoft.com/office/drawing/2014/main" id="{F8F6B661-C215-4EB0-B3A5-6873D1CBF9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874" r="4874"/>
          <a:stretch>
            <a:fillRect/>
          </a:stretch>
        </p:blipFill>
        <p:spPr/>
      </p:pic>
    </p:spTree>
    <p:extLst>
      <p:ext uri="{BB962C8B-B14F-4D97-AF65-F5344CB8AC3E}">
        <p14:creationId xmlns:p14="http://schemas.microsoft.com/office/powerpoint/2010/main" val="325421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6A8FF-104A-4FBA-9F1A-8BA4D6A3C55E}"/>
              </a:ext>
            </a:extLst>
          </p:cNvPr>
          <p:cNvSpPr>
            <a:spLocks noGrp="1"/>
          </p:cNvSpPr>
          <p:nvPr>
            <p:ph type="title"/>
          </p:nvPr>
        </p:nvSpPr>
        <p:spPr/>
        <p:txBody>
          <a:bodyPr/>
          <a:lstStyle/>
          <a:p>
            <a:r>
              <a:rPr lang="nl-BE" dirty="0"/>
              <a:t>Verschillende kosten</a:t>
            </a:r>
          </a:p>
        </p:txBody>
      </p:sp>
      <p:sp>
        <p:nvSpPr>
          <p:cNvPr id="3" name="Tijdelijke aanduiding voor afbeelding 2">
            <a:extLst>
              <a:ext uri="{FF2B5EF4-FFF2-40B4-BE49-F238E27FC236}">
                <a16:creationId xmlns:a16="http://schemas.microsoft.com/office/drawing/2014/main" id="{B1A177EF-43F2-4D37-8DBC-75E2995D9381}"/>
              </a:ext>
            </a:extLst>
          </p:cNvPr>
          <p:cNvSpPr>
            <a:spLocks noGrp="1"/>
          </p:cNvSpPr>
          <p:nvPr>
            <p:ph type="pic" sz="quarter" idx="13"/>
          </p:nvPr>
        </p:nvSpPr>
        <p:spPr/>
      </p:sp>
      <p:sp>
        <p:nvSpPr>
          <p:cNvPr id="4" name="Tijdelijke aanduiding voor tekst 3">
            <a:extLst>
              <a:ext uri="{FF2B5EF4-FFF2-40B4-BE49-F238E27FC236}">
                <a16:creationId xmlns:a16="http://schemas.microsoft.com/office/drawing/2014/main" id="{D0D58BDF-143B-4B43-8DC7-A638D6A5A4E6}"/>
              </a:ext>
            </a:extLst>
          </p:cNvPr>
          <p:cNvSpPr>
            <a:spLocks noGrp="1"/>
          </p:cNvSpPr>
          <p:nvPr>
            <p:ph type="body" sz="quarter" idx="10"/>
          </p:nvPr>
        </p:nvSpPr>
        <p:spPr/>
        <p:txBody>
          <a:bodyPr/>
          <a:lstStyle/>
          <a:p>
            <a:endParaRPr lang="nl-BE" dirty="0"/>
          </a:p>
        </p:txBody>
      </p:sp>
      <p:graphicFrame>
        <p:nvGraphicFramePr>
          <p:cNvPr id="6" name="Diagram 5">
            <a:extLst>
              <a:ext uri="{FF2B5EF4-FFF2-40B4-BE49-F238E27FC236}">
                <a16:creationId xmlns:a16="http://schemas.microsoft.com/office/drawing/2014/main" id="{A50BC4B2-AA78-4F18-A00E-EC97F47D0E33}"/>
              </a:ext>
            </a:extLst>
          </p:cNvPr>
          <p:cNvGraphicFramePr/>
          <p:nvPr>
            <p:extLst>
              <p:ext uri="{D42A27DB-BD31-4B8C-83A1-F6EECF244321}">
                <p14:modId xmlns:p14="http://schemas.microsoft.com/office/powerpoint/2010/main" val="2515968558"/>
              </p:ext>
            </p:extLst>
          </p:nvPr>
        </p:nvGraphicFramePr>
        <p:xfrm>
          <a:off x="395536"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hthoek 9">
            <a:extLst>
              <a:ext uri="{FF2B5EF4-FFF2-40B4-BE49-F238E27FC236}">
                <a16:creationId xmlns:a16="http://schemas.microsoft.com/office/drawing/2014/main" id="{3FDA9B76-7130-4935-88F0-30DFF224A118}"/>
              </a:ext>
            </a:extLst>
          </p:cNvPr>
          <p:cNvSpPr/>
          <p:nvPr/>
        </p:nvSpPr>
        <p:spPr>
          <a:xfrm>
            <a:off x="3995936" y="5424996"/>
            <a:ext cx="1584176" cy="360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hulpmiddelen</a:t>
            </a:r>
          </a:p>
        </p:txBody>
      </p:sp>
      <p:graphicFrame>
        <p:nvGraphicFramePr>
          <p:cNvPr id="11" name="Diagram 10">
            <a:extLst>
              <a:ext uri="{FF2B5EF4-FFF2-40B4-BE49-F238E27FC236}">
                <a16:creationId xmlns:a16="http://schemas.microsoft.com/office/drawing/2014/main" id="{A12E8112-CEC5-4635-A63E-83931C826583}"/>
              </a:ext>
            </a:extLst>
          </p:cNvPr>
          <p:cNvGraphicFramePr/>
          <p:nvPr>
            <p:extLst>
              <p:ext uri="{D42A27DB-BD31-4B8C-83A1-F6EECF244321}">
                <p14:modId xmlns:p14="http://schemas.microsoft.com/office/powerpoint/2010/main" val="3200483201"/>
              </p:ext>
            </p:extLst>
          </p:nvPr>
        </p:nvGraphicFramePr>
        <p:xfrm>
          <a:off x="5796136" y="1953898"/>
          <a:ext cx="2759968" cy="3635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043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B86AB-8645-4B8A-8F93-DA20FEB584DC}"/>
              </a:ext>
            </a:extLst>
          </p:cNvPr>
          <p:cNvSpPr>
            <a:spLocks noGrp="1"/>
          </p:cNvSpPr>
          <p:nvPr>
            <p:ph type="title"/>
          </p:nvPr>
        </p:nvSpPr>
        <p:spPr/>
        <p:txBody>
          <a:bodyPr/>
          <a:lstStyle/>
          <a:p>
            <a:r>
              <a:rPr lang="nl-BE" dirty="0"/>
              <a:t>PVB in de media</a:t>
            </a:r>
          </a:p>
        </p:txBody>
      </p:sp>
      <p:pic>
        <p:nvPicPr>
          <p:cNvPr id="6" name="Tijdelijke aanduiding voor afbeelding 5">
            <a:extLst>
              <a:ext uri="{FF2B5EF4-FFF2-40B4-BE49-F238E27FC236}">
                <a16:creationId xmlns:a16="http://schemas.microsoft.com/office/drawing/2014/main" id="{42113EB8-C4B4-4D6E-BC45-4C3C0C6239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957" r="11957"/>
          <a:stretch>
            <a:fillRect/>
          </a:stretch>
        </p:blipFill>
        <p:spPr/>
      </p:pic>
      <p:sp>
        <p:nvSpPr>
          <p:cNvPr id="4" name="Tijdelijke aanduiding voor tekst 3">
            <a:extLst>
              <a:ext uri="{FF2B5EF4-FFF2-40B4-BE49-F238E27FC236}">
                <a16:creationId xmlns:a16="http://schemas.microsoft.com/office/drawing/2014/main" id="{20CDCB81-74F5-4CBA-98A7-FC48BE2557CC}"/>
              </a:ext>
            </a:extLst>
          </p:cNvPr>
          <p:cNvSpPr>
            <a:spLocks noGrp="1"/>
          </p:cNvSpPr>
          <p:nvPr>
            <p:ph type="body" sz="quarter" idx="10"/>
          </p:nvPr>
        </p:nvSpPr>
        <p:spPr/>
        <p:txBody>
          <a:bodyPr>
            <a:normAutofit fontScale="92500" lnSpcReduction="10000"/>
          </a:bodyPr>
          <a:lstStyle/>
          <a:p>
            <a:r>
              <a:rPr lang="nl-BE" dirty="0"/>
              <a:t>Lange wachtlijsten   </a:t>
            </a:r>
          </a:p>
          <a:p>
            <a:r>
              <a:rPr lang="nl-BE" dirty="0"/>
              <a:t>Correctiefase 2</a:t>
            </a:r>
          </a:p>
          <a:p>
            <a:pPr marL="0" indent="0">
              <a:buNone/>
            </a:pPr>
            <a:endParaRPr lang="nl-BE" dirty="0"/>
          </a:p>
          <a:p>
            <a:endParaRPr lang="nl-BE" dirty="0"/>
          </a:p>
          <a:p>
            <a:endParaRPr lang="nl-BE" dirty="0"/>
          </a:p>
          <a:p>
            <a:r>
              <a:rPr lang="nl-BE" dirty="0"/>
              <a:t>Toch ook goed nieuws! Automatische toekenning voor jongeren in het kader van zorgcontinuïteit</a:t>
            </a:r>
          </a:p>
        </p:txBody>
      </p:sp>
    </p:spTree>
    <p:extLst>
      <p:ext uri="{BB962C8B-B14F-4D97-AF65-F5344CB8AC3E}">
        <p14:creationId xmlns:p14="http://schemas.microsoft.com/office/powerpoint/2010/main" val="48613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70" t="24444" r="12870" b="2963"/>
          <a:stretch/>
        </p:blipFill>
        <p:spPr bwMode="auto">
          <a:xfrm>
            <a:off x="6303339" y="2708920"/>
            <a:ext cx="2733157" cy="207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BE" dirty="0"/>
              <a:t>5. </a:t>
            </a:r>
            <a:r>
              <a:rPr lang="nl-BE" b="1" dirty="0"/>
              <a:t>Wat is PVB?</a:t>
            </a:r>
          </a:p>
        </p:txBody>
      </p:sp>
      <p:sp>
        <p:nvSpPr>
          <p:cNvPr id="3" name="Rechthoek 2"/>
          <p:cNvSpPr/>
          <p:nvPr/>
        </p:nvSpPr>
        <p:spPr>
          <a:xfrm>
            <a:off x="755576" y="1743968"/>
            <a:ext cx="7128791" cy="6906506"/>
          </a:xfrm>
          <a:prstGeom prst="rect">
            <a:avLst/>
          </a:prstGeom>
        </p:spPr>
        <p:txBody>
          <a:bodyPr wrap="square">
            <a:spAutoFit/>
          </a:bodyPr>
          <a:lstStyle/>
          <a:p>
            <a:r>
              <a:rPr lang="nl-BE" dirty="0"/>
              <a:t>Het persoonsvolgend budget (PVB) is een </a:t>
            </a:r>
            <a:r>
              <a:rPr lang="nl-BE" b="1" dirty="0"/>
              <a:t>budget op maat </a:t>
            </a:r>
            <a:r>
              <a:rPr lang="nl-BE" dirty="0"/>
              <a:t>waarmee u </a:t>
            </a:r>
            <a:r>
              <a:rPr lang="nl-BE" b="1" dirty="0"/>
              <a:t>zorg en ondersteuning</a:t>
            </a:r>
            <a:r>
              <a:rPr lang="nl-BE" dirty="0"/>
              <a:t> kunt inkopen binnen uw eigen </a:t>
            </a:r>
            <a:r>
              <a:rPr lang="nl-BE" b="1" dirty="0"/>
              <a:t>netwerk</a:t>
            </a:r>
            <a:r>
              <a:rPr lang="nl-BE" dirty="0"/>
              <a:t>, bij </a:t>
            </a:r>
            <a:r>
              <a:rPr lang="nl-BE" b="1" dirty="0"/>
              <a:t>vrijwilligers</a:t>
            </a:r>
            <a:r>
              <a:rPr lang="nl-BE" dirty="0"/>
              <a:t>, </a:t>
            </a:r>
            <a:r>
              <a:rPr lang="nl-BE" b="1" dirty="0"/>
              <a:t>individuele begeleiders</a:t>
            </a:r>
            <a:r>
              <a:rPr lang="nl-BE" dirty="0"/>
              <a:t>, </a:t>
            </a:r>
            <a:r>
              <a:rPr lang="nl-BE" b="1" dirty="0"/>
              <a:t>professionele zorgverleners </a:t>
            </a:r>
            <a:r>
              <a:rPr lang="nl-BE" dirty="0"/>
              <a:t>en bij door het VAPH </a:t>
            </a:r>
            <a:r>
              <a:rPr lang="nl-BE" b="1" dirty="0"/>
              <a:t>vergunde zorgaanbieders</a:t>
            </a:r>
            <a:r>
              <a:rPr lang="nl-BE" dirty="0"/>
              <a:t>. (Definitie van het VAPH) </a:t>
            </a:r>
          </a:p>
          <a:p>
            <a:endParaRPr lang="nl-BE" dirty="0"/>
          </a:p>
          <a:p>
            <a:pPr marL="342900" lvl="0" indent="-342900">
              <a:spcBef>
                <a:spcPct val="20000"/>
              </a:spcBef>
              <a:buBlip>
                <a:blip r:embed="rId4"/>
              </a:buBlip>
            </a:pPr>
            <a:r>
              <a:rPr lang="nl-BE" sz="2000" dirty="0">
                <a:solidFill>
                  <a:prstClr val="black"/>
                </a:solidFill>
                <a:latin typeface="Calibri Light" panose="020F0302020204030204" pitchFamily="34" charset="0"/>
              </a:rPr>
              <a:t>Enkel meerderjarigen </a:t>
            </a:r>
          </a:p>
          <a:p>
            <a:pPr marL="342900" lvl="0" indent="-342900">
              <a:spcBef>
                <a:spcPct val="20000"/>
              </a:spcBef>
              <a:buBlip>
                <a:blip r:embed="rId4"/>
              </a:buBlip>
            </a:pPr>
            <a:r>
              <a:rPr lang="nl-BE" sz="2000" dirty="0">
                <a:solidFill>
                  <a:prstClr val="black"/>
                </a:solidFill>
                <a:latin typeface="Calibri Light" panose="020F0302020204030204" pitchFamily="34" charset="0"/>
              </a:rPr>
              <a:t>Per kalenderjaar vastgelegd bedrag </a:t>
            </a:r>
          </a:p>
          <a:p>
            <a:pPr marL="342900" lvl="0" indent="-342900">
              <a:spcBef>
                <a:spcPct val="20000"/>
              </a:spcBef>
              <a:buBlip>
                <a:blip r:embed="rId4"/>
              </a:buBlip>
            </a:pPr>
            <a:r>
              <a:rPr lang="nl-BE" sz="2000" dirty="0">
                <a:solidFill>
                  <a:prstClr val="black"/>
                </a:solidFill>
                <a:latin typeface="Calibri Light" panose="020F0302020204030204" pitchFamily="34" charset="0"/>
              </a:rPr>
              <a:t>Wie een PVB heeft, noemen we een budgethouder </a:t>
            </a:r>
          </a:p>
          <a:p>
            <a:pPr marL="342900" lvl="0" indent="-342900">
              <a:spcBef>
                <a:spcPct val="20000"/>
              </a:spcBef>
              <a:buBlip>
                <a:blip r:embed="rId4"/>
              </a:buBlip>
            </a:pPr>
            <a:r>
              <a:rPr lang="nl-BE" dirty="0"/>
              <a:t>Elke budgethouder kan </a:t>
            </a:r>
            <a:r>
              <a:rPr lang="nl-BE" b="1" dirty="0"/>
              <a:t>budget inzetten hoe en waar </a:t>
            </a:r>
          </a:p>
          <a:p>
            <a:pPr lvl="0">
              <a:spcBef>
                <a:spcPct val="20000"/>
              </a:spcBef>
            </a:pPr>
            <a:r>
              <a:rPr lang="nl-BE" b="1" dirty="0"/>
              <a:t>       hij/zij dat wil</a:t>
            </a:r>
          </a:p>
          <a:p>
            <a:pPr marL="342900" lvl="0" indent="-342900">
              <a:spcBef>
                <a:spcPct val="20000"/>
              </a:spcBef>
              <a:buBlip>
                <a:blip r:embed="rId4"/>
              </a:buBlip>
            </a:pPr>
            <a:r>
              <a:rPr lang="nl-BE" dirty="0"/>
              <a:t>Besteding </a:t>
            </a:r>
            <a:r>
              <a:rPr lang="nl-BE" b="1" dirty="0"/>
              <a:t>aanpasbaar</a:t>
            </a:r>
            <a:r>
              <a:rPr lang="nl-BE" dirty="0"/>
              <a:t> doorheen het jaar</a:t>
            </a:r>
            <a:endParaRPr lang="nl-BE" sz="2000" dirty="0">
              <a:solidFill>
                <a:prstClr val="black"/>
              </a:solidFill>
              <a:latin typeface="Calibri Light" panose="020F0302020204030204" pitchFamily="34" charset="0"/>
            </a:endParaRP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47314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E2469-3042-463A-AFC5-CDB663B8F77A}"/>
              </a:ext>
            </a:extLst>
          </p:cNvPr>
          <p:cNvSpPr>
            <a:spLocks noGrp="1"/>
          </p:cNvSpPr>
          <p:nvPr>
            <p:ph type="title"/>
          </p:nvPr>
        </p:nvSpPr>
        <p:spPr/>
        <p:txBody>
          <a:bodyPr/>
          <a:lstStyle/>
          <a:p>
            <a:r>
              <a:rPr lang="nl-BE" dirty="0"/>
              <a:t>Een kluwen van afkortingen</a:t>
            </a:r>
          </a:p>
        </p:txBody>
      </p:sp>
      <p:sp>
        <p:nvSpPr>
          <p:cNvPr id="3" name="Tijdelijke aanduiding voor tekst 2">
            <a:extLst>
              <a:ext uri="{FF2B5EF4-FFF2-40B4-BE49-F238E27FC236}">
                <a16:creationId xmlns:a16="http://schemas.microsoft.com/office/drawing/2014/main" id="{EDBCBB10-A6A1-4722-A7DF-324529D132E7}"/>
              </a:ext>
            </a:extLst>
          </p:cNvPr>
          <p:cNvSpPr>
            <a:spLocks noGrp="1"/>
          </p:cNvSpPr>
          <p:nvPr>
            <p:ph type="body" sz="quarter" idx="10"/>
          </p:nvPr>
        </p:nvSpPr>
        <p:spPr/>
        <p:txBody>
          <a:bodyPr>
            <a:normAutofit lnSpcReduction="10000"/>
          </a:bodyPr>
          <a:lstStyle/>
          <a:p>
            <a:r>
              <a:rPr lang="nl-BE" dirty="0"/>
              <a:t>VAPH</a:t>
            </a:r>
          </a:p>
          <a:p>
            <a:r>
              <a:rPr lang="nl-BE" dirty="0"/>
              <a:t>PAB</a:t>
            </a:r>
          </a:p>
          <a:p>
            <a:r>
              <a:rPr lang="nl-BE" dirty="0"/>
              <a:t>PVB</a:t>
            </a:r>
          </a:p>
          <a:p>
            <a:r>
              <a:rPr lang="nl-BE" dirty="0"/>
              <a:t>ZZI</a:t>
            </a:r>
          </a:p>
          <a:p>
            <a:r>
              <a:rPr lang="nl-BE" dirty="0"/>
              <a:t>BPN, nu BP waarden</a:t>
            </a:r>
          </a:p>
          <a:p>
            <a:r>
              <a:rPr lang="nl-BE" dirty="0"/>
              <a:t>OP</a:t>
            </a:r>
          </a:p>
          <a:p>
            <a:r>
              <a:rPr lang="nl-BE" dirty="0"/>
              <a:t>DOP</a:t>
            </a:r>
          </a:p>
          <a:p>
            <a:r>
              <a:rPr lang="nl-BE" dirty="0"/>
              <a:t>DMW</a:t>
            </a:r>
          </a:p>
          <a:p>
            <a:r>
              <a:rPr lang="nl-BE" dirty="0"/>
              <a:t>MDT</a:t>
            </a:r>
          </a:p>
          <a:p>
            <a:r>
              <a:rPr lang="nl-BE" dirty="0"/>
              <a:t>VZA</a:t>
            </a:r>
          </a:p>
          <a:p>
            <a:endParaRPr lang="nl-BE" dirty="0"/>
          </a:p>
          <a:p>
            <a:endParaRPr lang="nl-BE" dirty="0"/>
          </a:p>
          <a:p>
            <a:endParaRPr lang="nl-BE" dirty="0"/>
          </a:p>
        </p:txBody>
      </p:sp>
    </p:spTree>
    <p:extLst>
      <p:ext uri="{BB962C8B-B14F-4D97-AF65-F5344CB8AC3E}">
        <p14:creationId xmlns:p14="http://schemas.microsoft.com/office/powerpoint/2010/main" val="180583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69AFA-94C6-424F-AF14-40A67A0678F2}"/>
              </a:ext>
            </a:extLst>
          </p:cNvPr>
          <p:cNvSpPr>
            <a:spLocks noGrp="1"/>
          </p:cNvSpPr>
          <p:nvPr>
            <p:ph type="title"/>
          </p:nvPr>
        </p:nvSpPr>
        <p:spPr/>
        <p:txBody>
          <a:bodyPr/>
          <a:lstStyle/>
          <a:p>
            <a:r>
              <a:rPr lang="nl-BE" dirty="0"/>
              <a:t>VAPH</a:t>
            </a:r>
          </a:p>
        </p:txBody>
      </p:sp>
      <p:sp>
        <p:nvSpPr>
          <p:cNvPr id="3" name="Tijdelijke aanduiding voor tekst 2">
            <a:extLst>
              <a:ext uri="{FF2B5EF4-FFF2-40B4-BE49-F238E27FC236}">
                <a16:creationId xmlns:a16="http://schemas.microsoft.com/office/drawing/2014/main" id="{929C391C-22DA-42D3-9C13-A17771A87108}"/>
              </a:ext>
            </a:extLst>
          </p:cNvPr>
          <p:cNvSpPr>
            <a:spLocks noGrp="1"/>
          </p:cNvSpPr>
          <p:nvPr>
            <p:ph type="body" sz="quarter" idx="10"/>
          </p:nvPr>
        </p:nvSpPr>
        <p:spPr/>
        <p:txBody>
          <a:bodyPr/>
          <a:lstStyle/>
          <a:p>
            <a:r>
              <a:rPr lang="nl-BE" dirty="0"/>
              <a:t>VAPH: Vlaams Agentschap voor Personen met een Handicap </a:t>
            </a:r>
          </a:p>
          <a:p>
            <a:pPr marL="0" indent="0">
              <a:buNone/>
            </a:pPr>
            <a:endParaRPr lang="nl-BE" dirty="0"/>
          </a:p>
        </p:txBody>
      </p:sp>
    </p:spTree>
    <p:extLst>
      <p:ext uri="{BB962C8B-B14F-4D97-AF65-F5344CB8AC3E}">
        <p14:creationId xmlns:p14="http://schemas.microsoft.com/office/powerpoint/2010/main" val="12857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8C356-25CF-446B-9396-55E302D71B56}"/>
              </a:ext>
            </a:extLst>
          </p:cNvPr>
          <p:cNvSpPr>
            <a:spLocks noGrp="1"/>
          </p:cNvSpPr>
          <p:nvPr>
            <p:ph type="title"/>
          </p:nvPr>
        </p:nvSpPr>
        <p:spPr/>
        <p:txBody>
          <a:bodyPr/>
          <a:lstStyle/>
          <a:p>
            <a:r>
              <a:rPr lang="nl-BE" dirty="0"/>
              <a:t>PAB</a:t>
            </a:r>
          </a:p>
        </p:txBody>
      </p:sp>
      <p:sp>
        <p:nvSpPr>
          <p:cNvPr id="3" name="Tijdelijke aanduiding voor tekst 2">
            <a:extLst>
              <a:ext uri="{FF2B5EF4-FFF2-40B4-BE49-F238E27FC236}">
                <a16:creationId xmlns:a16="http://schemas.microsoft.com/office/drawing/2014/main" id="{9F2851FF-16BD-47EA-B055-CFC79F1E0CB5}"/>
              </a:ext>
            </a:extLst>
          </p:cNvPr>
          <p:cNvSpPr>
            <a:spLocks noGrp="1"/>
          </p:cNvSpPr>
          <p:nvPr>
            <p:ph type="body" sz="quarter" idx="10"/>
          </p:nvPr>
        </p:nvSpPr>
        <p:spPr/>
        <p:txBody>
          <a:bodyPr/>
          <a:lstStyle/>
          <a:p>
            <a:r>
              <a:rPr lang="nl-BE" dirty="0"/>
              <a:t>PAB: Persoonlijk Assistentie Budget </a:t>
            </a:r>
          </a:p>
          <a:p>
            <a:pPr marL="0" indent="0">
              <a:buNone/>
            </a:pPr>
            <a:endParaRPr lang="nl-BE" dirty="0"/>
          </a:p>
          <a:p>
            <a:pPr marL="0" indent="0">
              <a:buNone/>
            </a:pPr>
            <a:r>
              <a:rPr lang="nl-BE" dirty="0"/>
              <a:t>Een persoonlijke-assistentiebudget (PAB) is een budget dat het VAPH u geeft om de assistentie voor uw kind thuis of op school te organiseren en te financieren. Enkel minderjarigen kunnen een persoonlijke-assistentiebudget aanvragen. De aanvraagprocedure verloopt via de intersectorale toegangspoort. (definitie VAPH)</a:t>
            </a:r>
          </a:p>
          <a:p>
            <a:pPr marL="0" indent="0">
              <a:buNone/>
            </a:pPr>
            <a:endParaRPr lang="nl-BE" dirty="0"/>
          </a:p>
        </p:txBody>
      </p:sp>
    </p:spTree>
    <p:extLst>
      <p:ext uri="{BB962C8B-B14F-4D97-AF65-F5344CB8AC3E}">
        <p14:creationId xmlns:p14="http://schemas.microsoft.com/office/powerpoint/2010/main" val="135620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4CB9F-8A9B-49E9-9822-8AB45787D820}"/>
              </a:ext>
            </a:extLst>
          </p:cNvPr>
          <p:cNvSpPr>
            <a:spLocks noGrp="1"/>
          </p:cNvSpPr>
          <p:nvPr>
            <p:ph type="title"/>
          </p:nvPr>
        </p:nvSpPr>
        <p:spPr/>
        <p:txBody>
          <a:bodyPr/>
          <a:lstStyle/>
          <a:p>
            <a:r>
              <a:rPr lang="nl-BE" dirty="0"/>
              <a:t>PVB</a:t>
            </a:r>
          </a:p>
        </p:txBody>
      </p:sp>
      <p:sp>
        <p:nvSpPr>
          <p:cNvPr id="3" name="Tijdelijke aanduiding voor tekst 2">
            <a:extLst>
              <a:ext uri="{FF2B5EF4-FFF2-40B4-BE49-F238E27FC236}">
                <a16:creationId xmlns:a16="http://schemas.microsoft.com/office/drawing/2014/main" id="{0D63C37A-9C0F-4027-A50C-55A51EC27F9E}"/>
              </a:ext>
            </a:extLst>
          </p:cNvPr>
          <p:cNvSpPr>
            <a:spLocks noGrp="1"/>
          </p:cNvSpPr>
          <p:nvPr>
            <p:ph type="body" sz="quarter" idx="10"/>
          </p:nvPr>
        </p:nvSpPr>
        <p:spPr/>
        <p:txBody>
          <a:bodyPr/>
          <a:lstStyle/>
          <a:p>
            <a:pPr marL="0" indent="0">
              <a:buNone/>
            </a:pPr>
            <a:r>
              <a:rPr lang="nl-BE" dirty="0"/>
              <a:t>PVB: Persoonsvolgend Budget </a:t>
            </a:r>
          </a:p>
          <a:p>
            <a:pPr marL="0" indent="0">
              <a:buNone/>
            </a:pPr>
            <a:endParaRPr lang="nl-BE" dirty="0"/>
          </a:p>
          <a:p>
            <a:pPr marL="0" indent="0">
              <a:buNone/>
            </a:pPr>
            <a:r>
              <a:rPr lang="nl-BE" dirty="0"/>
              <a:t>Het persoonsvolgend budget (PVB) is een </a:t>
            </a:r>
            <a:r>
              <a:rPr lang="nl-BE" b="1" dirty="0"/>
              <a:t>budget op maat </a:t>
            </a:r>
            <a:r>
              <a:rPr lang="nl-BE" dirty="0"/>
              <a:t>waarmee u </a:t>
            </a:r>
            <a:r>
              <a:rPr lang="nl-BE" b="1" dirty="0"/>
              <a:t>zorg en ondersteuning</a:t>
            </a:r>
            <a:r>
              <a:rPr lang="nl-BE" dirty="0"/>
              <a:t> kunt inkopen binnen uw eigen </a:t>
            </a:r>
            <a:r>
              <a:rPr lang="nl-BE" b="1" dirty="0"/>
              <a:t>netwerk</a:t>
            </a:r>
            <a:r>
              <a:rPr lang="nl-BE" dirty="0"/>
              <a:t>, bij </a:t>
            </a:r>
            <a:r>
              <a:rPr lang="nl-BE" b="1" dirty="0"/>
              <a:t>vrijwilligers</a:t>
            </a:r>
            <a:r>
              <a:rPr lang="nl-BE" dirty="0"/>
              <a:t>, </a:t>
            </a:r>
            <a:r>
              <a:rPr lang="nl-BE" b="1" dirty="0"/>
              <a:t>individuele begeleiders</a:t>
            </a:r>
            <a:r>
              <a:rPr lang="nl-BE" dirty="0"/>
              <a:t>, </a:t>
            </a:r>
            <a:r>
              <a:rPr lang="nl-BE" b="1" dirty="0"/>
              <a:t>professionele zorgverleners </a:t>
            </a:r>
            <a:r>
              <a:rPr lang="nl-BE" dirty="0"/>
              <a:t>en bij door het VAPH </a:t>
            </a:r>
            <a:r>
              <a:rPr lang="nl-BE" b="1" dirty="0"/>
              <a:t>vergunde zorgaanbieders</a:t>
            </a:r>
            <a:r>
              <a:rPr lang="nl-BE" dirty="0"/>
              <a:t>. (Definitie VAPH) </a:t>
            </a:r>
          </a:p>
          <a:p>
            <a:pPr marL="0" indent="0">
              <a:buNone/>
            </a:pPr>
            <a:endParaRPr lang="nl-BE" dirty="0"/>
          </a:p>
          <a:p>
            <a:endParaRPr lang="nl-BE" dirty="0"/>
          </a:p>
        </p:txBody>
      </p:sp>
    </p:spTree>
    <p:extLst>
      <p:ext uri="{BB962C8B-B14F-4D97-AF65-F5344CB8AC3E}">
        <p14:creationId xmlns:p14="http://schemas.microsoft.com/office/powerpoint/2010/main" val="1712328167"/>
      </p:ext>
    </p:extLst>
  </p:cSld>
  <p:clrMapOvr>
    <a:masterClrMapping/>
  </p:clrMapOvr>
</p:sld>
</file>

<file path=ppt/theme/theme1.xml><?xml version="1.0" encoding="utf-8"?>
<a:theme xmlns:a="http://schemas.openxmlformats.org/drawingml/2006/main" name="20170503_Sjabloon_PowerPoint_DeOuders">
  <a:themeElements>
    <a:clrScheme name="OL">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92D050"/>
      </a:hlink>
      <a:folHlink>
        <a:srgbClr val="92D05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 2016 Onafhankelijk Leven vzw" id="{08F8B46E-AA58-49CE-B16C-124E20AE207C}" vid="{7627AD2F-AAB1-4882-8439-298BEB06EA7C}"/>
    </a:ext>
  </a:extLst>
</a:theme>
</file>

<file path=ppt/theme/theme2.xml><?xml version="1.0" encoding="utf-8"?>
<a:theme xmlns:a="http://schemas.openxmlformats.org/drawingml/2006/main" name="Inhoud">
  <a:themeElements>
    <a:clrScheme name="Aangepast 3">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92D050"/>
      </a:hlink>
      <a:folHlink>
        <a:srgbClr val="92D05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 2016 Onafhankelijk Leven vzw" id="{08F8B46E-AA58-49CE-B16C-124E20AE207C}" vid="{27534E0D-AD9B-43FC-8660-A44D2A93818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20170503_Sjabloon_PowerPoint_DeOuders</Template>
  <TotalTime>5338</TotalTime>
  <Words>790</Words>
  <Application>Microsoft Office PowerPoint</Application>
  <PresentationFormat>Diavoorstelling (4:3)</PresentationFormat>
  <Paragraphs>123</Paragraphs>
  <Slides>18</Slides>
  <Notes>4</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18</vt:i4>
      </vt:variant>
    </vt:vector>
  </HeadingPairs>
  <TitlesOfParts>
    <vt:vector size="23" baseType="lpstr">
      <vt:lpstr>Arial</vt:lpstr>
      <vt:lpstr>Calibri</vt:lpstr>
      <vt:lpstr>Calibri Light</vt:lpstr>
      <vt:lpstr>20170503_Sjabloon_PowerPoint_DeOuders</vt:lpstr>
      <vt:lpstr>Inhoud</vt:lpstr>
      <vt:lpstr>WELKOM  START WEBINAR OM 20u.</vt:lpstr>
      <vt:lpstr>Overgang minderjarigen - meerderjarigen: veel beslissingen</vt:lpstr>
      <vt:lpstr>Verschillende kosten</vt:lpstr>
      <vt:lpstr>PVB in de media</vt:lpstr>
      <vt:lpstr>5. Wat is PVB?</vt:lpstr>
      <vt:lpstr>Een kluwen van afkortingen</vt:lpstr>
      <vt:lpstr>VAPH</vt:lpstr>
      <vt:lpstr>PAB</vt:lpstr>
      <vt:lpstr>PVB</vt:lpstr>
      <vt:lpstr>Zorgzwaarte en ZZI</vt:lpstr>
      <vt:lpstr>BP-waarden (vroeger BPN-waarden)</vt:lpstr>
      <vt:lpstr>Ondersteuningsplan persoonsvolgend budget (OP PVB) </vt:lpstr>
      <vt:lpstr>Dienst ondersteuningsplan </vt:lpstr>
      <vt:lpstr>Een DMW</vt:lpstr>
      <vt:lpstr>Multidisciplinair team </vt:lpstr>
      <vt:lpstr>Een VZA </vt:lpstr>
      <vt:lpstr>Aan de slag met het echte werk</vt:lpstr>
      <vt:lpstr>Dank je wel om mee met ons op weg te gaan!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Brengt ouders van kinderen met een beperking samen</dc:title>
  <dc:creator>Wendelien De Baere</dc:creator>
  <cp:lastModifiedBy>Wendelien De Baere</cp:lastModifiedBy>
  <cp:revision>196</cp:revision>
  <cp:lastPrinted>2018-10-23T13:08:28Z</cp:lastPrinted>
  <dcterms:created xsi:type="dcterms:W3CDTF">2017-10-03T10:12:05Z</dcterms:created>
  <dcterms:modified xsi:type="dcterms:W3CDTF">2021-01-19T17:11:31Z</dcterms:modified>
</cp:coreProperties>
</file>