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8" r:id="rId3"/>
  </p:sldMasterIdLst>
  <p:notesMasterIdLst>
    <p:notesMasterId r:id="rId29"/>
  </p:notesMasterIdLst>
  <p:handoutMasterIdLst>
    <p:handoutMasterId r:id="rId30"/>
  </p:handoutMasterIdLst>
  <p:sldIdLst>
    <p:sldId id="376" r:id="rId4"/>
    <p:sldId id="380" r:id="rId5"/>
    <p:sldId id="269" r:id="rId6"/>
    <p:sldId id="383" r:id="rId7"/>
    <p:sldId id="280" r:id="rId8"/>
    <p:sldId id="384" r:id="rId9"/>
    <p:sldId id="401" r:id="rId10"/>
    <p:sldId id="282" r:id="rId11"/>
    <p:sldId id="283" r:id="rId12"/>
    <p:sldId id="386" r:id="rId13"/>
    <p:sldId id="387" r:id="rId14"/>
    <p:sldId id="391" r:id="rId15"/>
    <p:sldId id="405" r:id="rId16"/>
    <p:sldId id="393" r:id="rId17"/>
    <p:sldId id="284" r:id="rId18"/>
    <p:sldId id="390" r:id="rId19"/>
    <p:sldId id="263" r:id="rId20"/>
    <p:sldId id="264" r:id="rId21"/>
    <p:sldId id="394" r:id="rId22"/>
    <p:sldId id="274" r:id="rId23"/>
    <p:sldId id="404" r:id="rId24"/>
    <p:sldId id="402" r:id="rId25"/>
    <p:sldId id="385" r:id="rId26"/>
    <p:sldId id="285" r:id="rId27"/>
    <p:sldId id="289" r:id="rId28"/>
  </p:sldIdLst>
  <p:sldSz cx="9144000" cy="6858000" type="screen4x3"/>
  <p:notesSz cx="6865938" cy="999807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385" userDrawn="1">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75889" autoAdjust="0"/>
  </p:normalViewPr>
  <p:slideViewPr>
    <p:cSldViewPr>
      <p:cViewPr varScale="1">
        <p:scale>
          <a:sx n="83" d="100"/>
          <a:sy n="83" d="100"/>
        </p:scale>
        <p:origin x="2094" y="96"/>
      </p:cViewPr>
      <p:guideLst>
        <p:guide orient="horz" pos="1207"/>
        <p:guide pos="385"/>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70" y="-120"/>
      </p:cViewPr>
      <p:guideLst>
        <p:guide orient="horz" pos="3149"/>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5240" cy="499904"/>
          </a:xfrm>
          <a:prstGeom prst="rect">
            <a:avLst/>
          </a:prstGeom>
        </p:spPr>
        <p:txBody>
          <a:bodyPr vert="horz" lIns="96359" tIns="48180" rIns="96359" bIns="48180" rtlCol="0"/>
          <a:lstStyle>
            <a:lvl1pPr algn="l">
              <a:defRPr sz="1300"/>
            </a:lvl1pPr>
          </a:lstStyle>
          <a:p>
            <a:endParaRPr lang="nl-BE"/>
          </a:p>
        </p:txBody>
      </p:sp>
      <p:sp>
        <p:nvSpPr>
          <p:cNvPr id="3" name="Tijdelijke aanduiding voor datum 2"/>
          <p:cNvSpPr>
            <a:spLocks noGrp="1"/>
          </p:cNvSpPr>
          <p:nvPr>
            <p:ph type="dt" sz="quarter" idx="1"/>
          </p:nvPr>
        </p:nvSpPr>
        <p:spPr>
          <a:xfrm>
            <a:off x="3889109" y="0"/>
            <a:ext cx="2975240" cy="499904"/>
          </a:xfrm>
          <a:prstGeom prst="rect">
            <a:avLst/>
          </a:prstGeom>
        </p:spPr>
        <p:txBody>
          <a:bodyPr vert="horz" lIns="96359" tIns="48180" rIns="96359" bIns="48180" rtlCol="0"/>
          <a:lstStyle>
            <a:lvl1pPr algn="r">
              <a:defRPr sz="1300"/>
            </a:lvl1pPr>
          </a:lstStyle>
          <a:p>
            <a:fld id="{9F78C5BC-6A54-44B0-A835-86118396B2F7}" type="datetimeFigureOut">
              <a:rPr lang="nl-BE" smtClean="0"/>
              <a:t>13/01/2021</a:t>
            </a:fld>
            <a:endParaRPr lang="nl-BE"/>
          </a:p>
        </p:txBody>
      </p:sp>
      <p:sp>
        <p:nvSpPr>
          <p:cNvPr id="4" name="Tijdelijke aanduiding voor voettekst 3"/>
          <p:cNvSpPr>
            <a:spLocks noGrp="1"/>
          </p:cNvSpPr>
          <p:nvPr>
            <p:ph type="ftr" sz="quarter" idx="2"/>
          </p:nvPr>
        </p:nvSpPr>
        <p:spPr>
          <a:xfrm>
            <a:off x="0" y="9496436"/>
            <a:ext cx="2975240" cy="499904"/>
          </a:xfrm>
          <a:prstGeom prst="rect">
            <a:avLst/>
          </a:prstGeom>
        </p:spPr>
        <p:txBody>
          <a:bodyPr vert="horz" lIns="96359" tIns="48180" rIns="96359" bIns="48180" rtlCol="0" anchor="b"/>
          <a:lstStyle>
            <a:lvl1pPr algn="l">
              <a:defRPr sz="1300"/>
            </a:lvl1pPr>
          </a:lstStyle>
          <a:p>
            <a:endParaRPr lang="nl-BE"/>
          </a:p>
        </p:txBody>
      </p:sp>
      <p:sp>
        <p:nvSpPr>
          <p:cNvPr id="5" name="Tijdelijke aanduiding voor dianummer 4"/>
          <p:cNvSpPr>
            <a:spLocks noGrp="1"/>
          </p:cNvSpPr>
          <p:nvPr>
            <p:ph type="sldNum" sz="quarter" idx="3"/>
          </p:nvPr>
        </p:nvSpPr>
        <p:spPr>
          <a:xfrm>
            <a:off x="3889109" y="9496436"/>
            <a:ext cx="2975240" cy="499904"/>
          </a:xfrm>
          <a:prstGeom prst="rect">
            <a:avLst/>
          </a:prstGeom>
        </p:spPr>
        <p:txBody>
          <a:bodyPr vert="horz" lIns="96359" tIns="48180" rIns="96359" bIns="48180" rtlCol="0" anchor="b"/>
          <a:lstStyle>
            <a:lvl1pPr algn="r">
              <a:defRPr sz="1300"/>
            </a:lvl1pPr>
          </a:lstStyle>
          <a:p>
            <a:fld id="{C5BDB205-D162-4385-8C7C-413939C1BF2B}" type="slidenum">
              <a:rPr lang="nl-BE" smtClean="0"/>
              <a:t>‹nr.›</a:t>
            </a:fld>
            <a:endParaRPr lang="nl-BE"/>
          </a:p>
        </p:txBody>
      </p:sp>
    </p:spTree>
    <p:extLst>
      <p:ext uri="{BB962C8B-B14F-4D97-AF65-F5344CB8AC3E}">
        <p14:creationId xmlns:p14="http://schemas.microsoft.com/office/powerpoint/2010/main" val="868689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nl-BE"/>
          </a:p>
        </p:txBody>
      </p:sp>
      <p:sp>
        <p:nvSpPr>
          <p:cNvPr id="3" name="Tijdelijke aanduiding voor datum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BF6E8B85-836C-44C7-A8E1-7AEF02D1A85E}" type="datetimeFigureOut">
              <a:rPr lang="nl-BE" smtClean="0"/>
              <a:t>13/01/2021</a:t>
            </a:fld>
            <a:endParaRPr lang="nl-BE"/>
          </a:p>
        </p:txBody>
      </p:sp>
      <p:sp>
        <p:nvSpPr>
          <p:cNvPr id="4" name="Tijdelijke aanduiding voor dia-afbeelding 3"/>
          <p:cNvSpPr>
            <a:spLocks noGrp="1" noRot="1" noChangeAspect="1"/>
          </p:cNvSpPr>
          <p:nvPr>
            <p:ph type="sldImg" idx="2"/>
          </p:nvPr>
        </p:nvSpPr>
        <p:spPr>
          <a:xfrm>
            <a:off x="1184275" y="1249363"/>
            <a:ext cx="4497388" cy="3375025"/>
          </a:xfrm>
          <a:prstGeom prst="rect">
            <a:avLst/>
          </a:prstGeom>
          <a:noFill/>
          <a:ln w="12700">
            <a:solidFill>
              <a:prstClr val="black"/>
            </a:solidFill>
          </a:ln>
        </p:spPr>
        <p:txBody>
          <a:bodyPr vert="horz" lIns="96359" tIns="48180" rIns="96359" bIns="48180" rtlCol="0" anchor="ctr"/>
          <a:lstStyle/>
          <a:p>
            <a:endParaRPr lang="nl-BE"/>
          </a:p>
        </p:txBody>
      </p:sp>
      <p:sp>
        <p:nvSpPr>
          <p:cNvPr id="5" name="Tijdelijke aanduiding voor notities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5B50D4B3-1A4D-48EE-8C31-D2BBBC2E2363}" type="slidenum">
              <a:rPr lang="nl-BE" smtClean="0"/>
              <a:t>‹nr.›</a:t>
            </a:fld>
            <a:endParaRPr lang="nl-BE"/>
          </a:p>
        </p:txBody>
      </p:sp>
    </p:spTree>
    <p:extLst>
      <p:ext uri="{BB962C8B-B14F-4D97-AF65-F5344CB8AC3E}">
        <p14:creationId xmlns:p14="http://schemas.microsoft.com/office/powerpoint/2010/main" val="408184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aph.be/persoonlijke-budgetten/pvb/aanvragen/stap-twe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B50D4B3-1A4D-48EE-8C31-D2BBBC2E2363}" type="slidenum">
              <a:rPr lang="nl-BE" smtClean="0"/>
              <a:t>1</a:t>
            </a:fld>
            <a:endParaRPr lang="nl-BE"/>
          </a:p>
        </p:txBody>
      </p:sp>
    </p:spTree>
    <p:extLst>
      <p:ext uri="{BB962C8B-B14F-4D97-AF65-F5344CB8AC3E}">
        <p14:creationId xmlns:p14="http://schemas.microsoft.com/office/powerpoint/2010/main" val="178517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Het is belangrijk dat u de aanvraagprocedure voor een persoonsvolgend budget opstart vóór uw 22ste verjaardag. Dat betekent dat u minimaal uw ondersteuningsplan moet indienen voor uw 22ste verjaardag. </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Opgelet: als u er niet in slaagt om de aanvraagprocedure voor een persoonsvolgend budget te doorlopen, dan behoudt u het recht op een automatische terbeschikkingstelling van een budget. Maar, in de periode tussen uw 22ste verjaardag en de beslissing om een budget toe te wijzen, zult u niet beschikken over een persoonlijke-assistentiebudget of een persoonsvolgend budget.</a:t>
            </a:r>
            <a:endParaRPr lang="nl-BE" dirty="0"/>
          </a:p>
        </p:txBody>
      </p:sp>
      <p:sp>
        <p:nvSpPr>
          <p:cNvPr id="4" name="Tijdelijke aanduiding voor dianummer 3"/>
          <p:cNvSpPr>
            <a:spLocks noGrp="1"/>
          </p:cNvSpPr>
          <p:nvPr>
            <p:ph type="sldNum" sz="quarter" idx="5"/>
          </p:nvPr>
        </p:nvSpPr>
        <p:spPr/>
        <p:txBody>
          <a:bodyPr/>
          <a:lstStyle/>
          <a:p>
            <a:fld id="{5B50D4B3-1A4D-48EE-8C31-D2BBBC2E2363}" type="slidenum">
              <a:rPr lang="nl-BE" smtClean="0"/>
              <a:t>16</a:t>
            </a:fld>
            <a:endParaRPr lang="nl-BE"/>
          </a:p>
        </p:txBody>
      </p:sp>
    </p:spTree>
    <p:extLst>
      <p:ext uri="{BB962C8B-B14F-4D97-AF65-F5344CB8AC3E}">
        <p14:creationId xmlns:p14="http://schemas.microsoft.com/office/powerpoint/2010/main" val="314341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Termen komen ook terug in aanvraagprocedure </a:t>
            </a:r>
            <a:endParaRPr lang="nl-BE" dirty="0"/>
          </a:p>
        </p:txBody>
      </p:sp>
      <p:sp>
        <p:nvSpPr>
          <p:cNvPr id="4" name="Tijdelijke aanduiding voor dianummer 3"/>
          <p:cNvSpPr>
            <a:spLocks noGrp="1"/>
          </p:cNvSpPr>
          <p:nvPr>
            <p:ph type="sldNum" sz="quarter" idx="5"/>
          </p:nvPr>
        </p:nvSpPr>
        <p:spPr/>
        <p:txBody>
          <a:bodyPr/>
          <a:lstStyle/>
          <a:p>
            <a:fld id="{5B50D4B3-1A4D-48EE-8C31-D2BBBC2E2363}" type="slidenum">
              <a:rPr lang="nl-BE" smtClean="0"/>
              <a:t>17</a:t>
            </a:fld>
            <a:endParaRPr lang="nl-BE"/>
          </a:p>
        </p:txBody>
      </p:sp>
    </p:spTree>
    <p:extLst>
      <p:ext uri="{BB962C8B-B14F-4D97-AF65-F5344CB8AC3E}">
        <p14:creationId xmlns:p14="http://schemas.microsoft.com/office/powerpoint/2010/main" val="2685423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KAREN</a:t>
            </a:r>
            <a:endParaRPr lang="nl-BE" dirty="0"/>
          </a:p>
        </p:txBody>
      </p:sp>
      <p:sp>
        <p:nvSpPr>
          <p:cNvPr id="4" name="Tijdelijke aanduiding voor dianummer 3"/>
          <p:cNvSpPr>
            <a:spLocks noGrp="1"/>
          </p:cNvSpPr>
          <p:nvPr>
            <p:ph type="sldNum" sz="quarter" idx="5"/>
          </p:nvPr>
        </p:nvSpPr>
        <p:spPr/>
        <p:txBody>
          <a:bodyPr/>
          <a:lstStyle/>
          <a:p>
            <a:fld id="{5B50D4B3-1A4D-48EE-8C31-D2BBBC2E2363}" type="slidenum">
              <a:rPr lang="nl-BE" smtClean="0"/>
              <a:t>19</a:t>
            </a:fld>
            <a:endParaRPr lang="nl-BE"/>
          </a:p>
        </p:txBody>
      </p:sp>
    </p:spTree>
    <p:extLst>
      <p:ext uri="{BB962C8B-B14F-4D97-AF65-F5344CB8AC3E}">
        <p14:creationId xmlns:p14="http://schemas.microsoft.com/office/powerpoint/2010/main" val="590293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HILDE</a:t>
            </a:r>
            <a:endParaRPr lang="nl-BE" dirty="0"/>
          </a:p>
        </p:txBody>
      </p:sp>
      <p:sp>
        <p:nvSpPr>
          <p:cNvPr id="4" name="Tijdelijke aanduiding voor dianummer 3"/>
          <p:cNvSpPr>
            <a:spLocks noGrp="1"/>
          </p:cNvSpPr>
          <p:nvPr>
            <p:ph type="sldNum" sz="quarter" idx="5"/>
          </p:nvPr>
        </p:nvSpPr>
        <p:spPr/>
        <p:txBody>
          <a:bodyPr/>
          <a:lstStyle/>
          <a:p>
            <a:fld id="{5B50D4B3-1A4D-48EE-8C31-D2BBBC2E2363}" type="slidenum">
              <a:rPr lang="nl-BE" smtClean="0"/>
              <a:t>21</a:t>
            </a:fld>
            <a:endParaRPr lang="nl-BE"/>
          </a:p>
        </p:txBody>
      </p:sp>
    </p:spTree>
    <p:extLst>
      <p:ext uri="{BB962C8B-B14F-4D97-AF65-F5344CB8AC3E}">
        <p14:creationId xmlns:p14="http://schemas.microsoft.com/office/powerpoint/2010/main" val="1499357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HILDE</a:t>
            </a:r>
            <a:endParaRPr lang="nl-BE" dirty="0"/>
          </a:p>
        </p:txBody>
      </p:sp>
      <p:sp>
        <p:nvSpPr>
          <p:cNvPr id="4" name="Tijdelijke aanduiding voor dianummer 3"/>
          <p:cNvSpPr>
            <a:spLocks noGrp="1"/>
          </p:cNvSpPr>
          <p:nvPr>
            <p:ph type="sldNum" sz="quarter" idx="5"/>
          </p:nvPr>
        </p:nvSpPr>
        <p:spPr/>
        <p:txBody>
          <a:bodyPr/>
          <a:lstStyle/>
          <a:p>
            <a:fld id="{5B50D4B3-1A4D-48EE-8C31-D2BBBC2E2363}" type="slidenum">
              <a:rPr lang="nl-BE" smtClean="0"/>
              <a:t>22</a:t>
            </a:fld>
            <a:endParaRPr lang="nl-BE"/>
          </a:p>
        </p:txBody>
      </p:sp>
    </p:spTree>
    <p:extLst>
      <p:ext uri="{BB962C8B-B14F-4D97-AF65-F5344CB8AC3E}">
        <p14:creationId xmlns:p14="http://schemas.microsoft.com/office/powerpoint/2010/main" val="3547699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professionelen gericht </a:t>
            </a:r>
            <a:endParaRPr lang="nl-BE" dirty="0"/>
          </a:p>
        </p:txBody>
      </p:sp>
      <p:sp>
        <p:nvSpPr>
          <p:cNvPr id="4" name="Tijdelijke aanduiding voor dianummer 3"/>
          <p:cNvSpPr>
            <a:spLocks noGrp="1"/>
          </p:cNvSpPr>
          <p:nvPr>
            <p:ph type="sldNum" sz="quarter" idx="5"/>
          </p:nvPr>
        </p:nvSpPr>
        <p:spPr/>
        <p:txBody>
          <a:bodyPr/>
          <a:lstStyle/>
          <a:p>
            <a:fld id="{5B50D4B3-1A4D-48EE-8C31-D2BBBC2E2363}" type="slidenum">
              <a:rPr lang="nl-BE" smtClean="0"/>
              <a:t>25</a:t>
            </a:fld>
            <a:endParaRPr lang="nl-BE"/>
          </a:p>
        </p:txBody>
      </p:sp>
    </p:spTree>
    <p:extLst>
      <p:ext uri="{BB962C8B-B14F-4D97-AF65-F5344CB8AC3E}">
        <p14:creationId xmlns:p14="http://schemas.microsoft.com/office/powerpoint/2010/main" val="153717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Verhaal van independent living. Beweging gestart in 1987. Jan-Jan </a:t>
            </a:r>
            <a:r>
              <a:rPr lang="nl-BE" dirty="0" err="1"/>
              <a:t>Sabbe</a:t>
            </a:r>
            <a:r>
              <a:rPr lang="nl-BE" dirty="0"/>
              <a:t> is onze bezieler en oprichter. Overleden in 2008. Boomchirurg, eigen regie, skills</a:t>
            </a:r>
          </a:p>
          <a:p>
            <a:r>
              <a:rPr lang="nl-BE" dirty="0"/>
              <a:t>In 2000 : PAB wordt gestemd in het Vlaams Parlement.</a:t>
            </a:r>
          </a:p>
          <a:p>
            <a:r>
              <a:rPr lang="nl-BE" dirty="0"/>
              <a:t>Sinds 2006 : BOL-BUDIV : voorloper van Onafhankelijk Leven vzw</a:t>
            </a:r>
          </a:p>
        </p:txBody>
      </p:sp>
      <p:sp>
        <p:nvSpPr>
          <p:cNvPr id="4" name="Tijdelijke aanduiding voor dianummer 3"/>
          <p:cNvSpPr>
            <a:spLocks noGrp="1"/>
          </p:cNvSpPr>
          <p:nvPr>
            <p:ph type="sldNum" sz="quarter" idx="5"/>
          </p:nvPr>
        </p:nvSpPr>
        <p:spPr/>
        <p:txBody>
          <a:bodyPr/>
          <a:lstStyle/>
          <a:p>
            <a:fld id="{5B50D4B3-1A4D-48EE-8C31-D2BBBC2E2363}" type="slidenum">
              <a:rPr lang="nl-BE" smtClean="0"/>
              <a:t>3</a:t>
            </a:fld>
            <a:endParaRPr lang="nl-BE"/>
          </a:p>
        </p:txBody>
      </p:sp>
    </p:spTree>
    <p:extLst>
      <p:ext uri="{BB962C8B-B14F-4D97-AF65-F5344CB8AC3E}">
        <p14:creationId xmlns:p14="http://schemas.microsoft.com/office/powerpoint/2010/main" val="425856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 Independent Living : beweging gestart in 1987 en uitgegroeid tot het huidige Onafhankelijk Leven vzw</a:t>
            </a:r>
          </a:p>
        </p:txBody>
      </p:sp>
      <p:sp>
        <p:nvSpPr>
          <p:cNvPr id="4" name="Tijdelijke aanduiding voor dianummer 3"/>
          <p:cNvSpPr>
            <a:spLocks noGrp="1"/>
          </p:cNvSpPr>
          <p:nvPr>
            <p:ph type="sldNum" sz="quarter" idx="5"/>
          </p:nvPr>
        </p:nvSpPr>
        <p:spPr/>
        <p:txBody>
          <a:bodyPr/>
          <a:lstStyle/>
          <a:p>
            <a:fld id="{5B50D4B3-1A4D-48EE-8C31-D2BBBC2E2363}" type="slidenum">
              <a:rPr lang="nl-BE" smtClean="0"/>
              <a:t>4</a:t>
            </a:fld>
            <a:endParaRPr lang="nl-BE"/>
          </a:p>
        </p:txBody>
      </p:sp>
    </p:spTree>
    <p:extLst>
      <p:ext uri="{BB962C8B-B14F-4D97-AF65-F5344CB8AC3E}">
        <p14:creationId xmlns:p14="http://schemas.microsoft.com/office/powerpoint/2010/main" val="405931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Vandaag : </a:t>
            </a:r>
          </a:p>
          <a:p>
            <a:pPr marL="171450" indent="-171450">
              <a:buFont typeface="Wingdings" panose="05000000000000000000" pitchFamily="2" charset="2"/>
              <a:buChar char="Ø"/>
            </a:pPr>
            <a:r>
              <a:rPr lang="nl-BE" dirty="0"/>
              <a:t>Meer dan 2.000 leden</a:t>
            </a:r>
          </a:p>
          <a:p>
            <a:pPr marL="171450" indent="-171450">
              <a:buFont typeface="Wingdings" panose="05000000000000000000" pitchFamily="2" charset="2"/>
              <a:buChar char="Ø"/>
            </a:pPr>
            <a:r>
              <a:rPr lang="nl-BE" dirty="0"/>
              <a:t>4 medewerkers aan de advieslijn </a:t>
            </a:r>
          </a:p>
          <a:p>
            <a:pPr marL="171450" indent="-171450">
              <a:buFont typeface="Wingdings" panose="05000000000000000000" pitchFamily="2" charset="2"/>
              <a:buChar char="Ø"/>
            </a:pPr>
            <a:r>
              <a:rPr lang="nl-BE" dirty="0"/>
              <a:t>4592 cases</a:t>
            </a:r>
          </a:p>
          <a:p>
            <a:pPr marL="171450" indent="-171450">
              <a:buFont typeface="Wingdings" panose="05000000000000000000" pitchFamily="2" charset="2"/>
              <a:buChar char="Ø"/>
            </a:pPr>
            <a:r>
              <a:rPr lang="nl-BE" dirty="0"/>
              <a:t>12 coaches over gans Vlaanderen (provinciaal en regionale werking</a:t>
            </a:r>
          </a:p>
          <a:p>
            <a:pPr marL="171450" indent="-171450">
              <a:buFont typeface="Wingdings" panose="05000000000000000000" pitchFamily="2" charset="2"/>
              <a:buChar char="Ø"/>
            </a:pPr>
            <a:r>
              <a:rPr lang="nl-BE" dirty="0"/>
              <a:t>916 actief gecoachte dossiers</a:t>
            </a:r>
          </a:p>
          <a:p>
            <a:pPr marL="0" indent="0">
              <a:buFont typeface="Wingdings" panose="05000000000000000000" pitchFamily="2" charset="2"/>
              <a:buNone/>
            </a:pPr>
            <a:endParaRPr lang="nl-BE" dirty="0"/>
          </a:p>
          <a:p>
            <a:pPr marL="171450" indent="-171450">
              <a:buFont typeface="Wingdings" panose="05000000000000000000" pitchFamily="2" charset="2"/>
              <a:buChar char="Ø"/>
            </a:pPr>
            <a:endParaRPr lang="nl-BE" dirty="0"/>
          </a:p>
          <a:p>
            <a:pPr marL="0" indent="0">
              <a:buFont typeface="Wingdings" panose="05000000000000000000" pitchFamily="2" charset="2"/>
              <a:buNone/>
            </a:pPr>
            <a:endParaRPr lang="nl-BE" dirty="0"/>
          </a:p>
        </p:txBody>
      </p:sp>
      <p:sp>
        <p:nvSpPr>
          <p:cNvPr id="4" name="Tijdelijke aanduiding voor dianummer 3"/>
          <p:cNvSpPr>
            <a:spLocks noGrp="1"/>
          </p:cNvSpPr>
          <p:nvPr>
            <p:ph type="sldNum" sz="quarter" idx="5"/>
          </p:nvPr>
        </p:nvSpPr>
        <p:spPr/>
        <p:txBody>
          <a:bodyPr/>
          <a:lstStyle/>
          <a:p>
            <a:fld id="{5B50D4B3-1A4D-48EE-8C31-D2BBBC2E2363}" type="slidenum">
              <a:rPr lang="nl-BE" smtClean="0"/>
              <a:t>5</a:t>
            </a:fld>
            <a:endParaRPr lang="nl-BE"/>
          </a:p>
        </p:txBody>
      </p:sp>
    </p:spTree>
    <p:extLst>
      <p:ext uri="{BB962C8B-B14F-4D97-AF65-F5344CB8AC3E}">
        <p14:creationId xmlns:p14="http://schemas.microsoft.com/office/powerpoint/2010/main" val="758501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a:t>VAPH : waken over de toepassing van het BVR, regelgeving moet keuzevrijheid blijven bewaren</a:t>
            </a:r>
          </a:p>
          <a:p>
            <a:pPr marL="171450" indent="-171450">
              <a:buFontTx/>
              <a:buChar char="-"/>
            </a:pPr>
            <a:r>
              <a:rPr lang="nl-BE" dirty="0"/>
              <a:t>Vlaamse Overheid : acties tegen wachtlijsten, te kort aan middelen </a:t>
            </a:r>
          </a:p>
          <a:p>
            <a:pPr marL="0" indent="0">
              <a:buFontTx/>
              <a:buNone/>
            </a:pPr>
            <a:endParaRPr lang="nl-BE" dirty="0"/>
          </a:p>
        </p:txBody>
      </p:sp>
      <p:sp>
        <p:nvSpPr>
          <p:cNvPr id="4" name="Tijdelijke aanduiding voor dianummer 3"/>
          <p:cNvSpPr>
            <a:spLocks noGrp="1"/>
          </p:cNvSpPr>
          <p:nvPr>
            <p:ph type="sldNum" sz="quarter" idx="5"/>
          </p:nvPr>
        </p:nvSpPr>
        <p:spPr/>
        <p:txBody>
          <a:bodyPr/>
          <a:lstStyle/>
          <a:p>
            <a:fld id="{5B50D4B3-1A4D-48EE-8C31-D2BBBC2E2363}" type="slidenum">
              <a:rPr lang="nl-BE" smtClean="0"/>
              <a:t>6</a:t>
            </a:fld>
            <a:endParaRPr lang="nl-BE"/>
          </a:p>
        </p:txBody>
      </p:sp>
    </p:spTree>
    <p:extLst>
      <p:ext uri="{BB962C8B-B14F-4D97-AF65-F5344CB8AC3E}">
        <p14:creationId xmlns:p14="http://schemas.microsoft.com/office/powerpoint/2010/main" val="4000256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Vanaf 17 jaar starten met </a:t>
            </a:r>
            <a:r>
              <a:rPr lang="nl-BE" dirty="0" err="1"/>
              <a:t>aanvraag-procedure</a:t>
            </a:r>
            <a:r>
              <a:rPr lang="nl-BE" dirty="0"/>
              <a:t> </a:t>
            </a:r>
          </a:p>
          <a:p>
            <a:r>
              <a:rPr lang="nl-BE" dirty="0"/>
              <a:t>Vraagverheldering =</a:t>
            </a:r>
          </a:p>
          <a:p>
            <a:r>
              <a:rPr lang="nl-BE" sz="1200" b="0" i="0" kern="1200" dirty="0">
                <a:solidFill>
                  <a:schemeClr val="tx1"/>
                </a:solidFill>
                <a:effectLst/>
                <a:latin typeface="+mn-lt"/>
                <a:ea typeface="+mn-ea"/>
                <a:cs typeface="+mn-cs"/>
              </a:rPr>
              <a:t>m te weten welke vormen van ondersteuning voor u het meest geschikt zijn, gaat u na:</a:t>
            </a:r>
          </a:p>
          <a:p>
            <a:r>
              <a:rPr lang="nl-BE" sz="1200" b="0" i="0" kern="1200" dirty="0">
                <a:solidFill>
                  <a:schemeClr val="tx1"/>
                </a:solidFill>
                <a:effectLst/>
                <a:latin typeface="+mn-lt"/>
                <a:ea typeface="+mn-ea"/>
                <a:cs typeface="+mn-cs"/>
              </a:rPr>
              <a:t>welke activiteiten u allemaal wilt uitvoeren op vlak van wonen, werken, dagbesteding, vrije tijd, vorming, mobiliteit, sociale contacten, emotioneel welbevinden, therapieën ...;</a:t>
            </a:r>
          </a:p>
          <a:p>
            <a:r>
              <a:rPr lang="nl-BE" sz="1200" b="0" i="0" kern="1200" dirty="0">
                <a:solidFill>
                  <a:schemeClr val="tx1"/>
                </a:solidFill>
                <a:effectLst/>
                <a:latin typeface="+mn-lt"/>
                <a:ea typeface="+mn-ea"/>
                <a:cs typeface="+mn-cs"/>
              </a:rPr>
              <a:t>bij welke van die activiteiten u al dan niet problemen ondervindt en wanneer u die problemen ondervindt;</a:t>
            </a:r>
          </a:p>
          <a:p>
            <a:r>
              <a:rPr lang="nl-BE" sz="1200" b="0" i="0" kern="1200" dirty="0">
                <a:solidFill>
                  <a:schemeClr val="tx1"/>
                </a:solidFill>
                <a:effectLst/>
                <a:latin typeface="+mn-lt"/>
                <a:ea typeface="+mn-ea"/>
                <a:cs typeface="+mn-cs"/>
              </a:rPr>
              <a:t>wat uw sterktes en uw zwaktes zijn;</a:t>
            </a:r>
          </a:p>
          <a:p>
            <a:r>
              <a:rPr lang="nl-BE" sz="1200" b="0" i="0" kern="1200" dirty="0">
                <a:solidFill>
                  <a:schemeClr val="tx1"/>
                </a:solidFill>
                <a:effectLst/>
                <a:latin typeface="+mn-lt"/>
                <a:ea typeface="+mn-ea"/>
                <a:cs typeface="+mn-cs"/>
              </a:rPr>
              <a:t>hoe u leeft en hoe u wilt leven;</a:t>
            </a:r>
          </a:p>
          <a:p>
            <a:r>
              <a:rPr lang="nl-BE" sz="1200" b="0" i="0" kern="1200" dirty="0">
                <a:solidFill>
                  <a:schemeClr val="tx1"/>
                </a:solidFill>
                <a:effectLst/>
                <a:latin typeface="+mn-lt"/>
                <a:ea typeface="+mn-ea"/>
                <a:cs typeface="+mn-cs"/>
              </a:rPr>
              <a:t>welke hulpmiddelen u al gebruikt;</a:t>
            </a:r>
          </a:p>
          <a:p>
            <a:r>
              <a:rPr lang="nl-BE" sz="1200" b="0" i="0" kern="1200" dirty="0">
                <a:solidFill>
                  <a:schemeClr val="tx1"/>
                </a:solidFill>
                <a:effectLst/>
                <a:latin typeface="+mn-lt"/>
                <a:ea typeface="+mn-ea"/>
                <a:cs typeface="+mn-cs"/>
              </a:rPr>
              <a:t>welke ondersteuning u al krijgt;</a:t>
            </a:r>
          </a:p>
          <a:p>
            <a:r>
              <a:rPr lang="nl-BE" sz="1200" b="0" i="0" kern="1200" dirty="0">
                <a:solidFill>
                  <a:schemeClr val="tx1"/>
                </a:solidFill>
                <a:effectLst/>
                <a:latin typeface="+mn-lt"/>
                <a:ea typeface="+mn-ea"/>
                <a:cs typeface="+mn-cs"/>
              </a:rPr>
              <a:t>of de ondersteuning die u al krijgt voldoende is of niet en waarom niet;</a:t>
            </a:r>
          </a:p>
          <a:p>
            <a:r>
              <a:rPr lang="nl-BE" sz="1200" b="0" i="0" kern="1200" dirty="0">
                <a:solidFill>
                  <a:schemeClr val="tx1"/>
                </a:solidFill>
                <a:effectLst/>
                <a:latin typeface="+mn-lt"/>
                <a:ea typeface="+mn-ea"/>
                <a:cs typeface="+mn-cs"/>
              </a:rPr>
              <a:t>wie u zou kunnen helpen nu, of in de toekomst of wanneer uw huidige ondersteuning wegvalt.</a:t>
            </a:r>
          </a:p>
          <a:p>
            <a:r>
              <a:rPr lang="nl-BE" sz="1200" b="0" i="0" kern="1200" dirty="0">
                <a:solidFill>
                  <a:schemeClr val="tx1"/>
                </a:solidFill>
                <a:effectLst/>
                <a:latin typeface="+mn-lt"/>
                <a:ea typeface="+mn-ea"/>
                <a:cs typeface="+mn-cs"/>
              </a:rPr>
              <a:t>Dat allemaal in kaart brengen, heet een proces van vraagverheldering. Uit dat proces volgt een overzicht van wat u allemaal zelf kunt, welke ondersteuning u al hebt en welke ondersteuning er ontbreekt. Als blijkt dat u nood hebt aan intensieve en frequente </a:t>
            </a:r>
            <a:r>
              <a:rPr lang="nl-BE" sz="1200" b="0" i="0" kern="1200" dirty="0" err="1">
                <a:solidFill>
                  <a:schemeClr val="tx1"/>
                </a:solidFill>
                <a:effectLst/>
                <a:latin typeface="+mn-lt"/>
                <a:ea typeface="+mn-ea"/>
                <a:cs typeface="+mn-cs"/>
              </a:rPr>
              <a:t>handicapspecifieke</a:t>
            </a:r>
            <a:r>
              <a:rPr lang="nl-BE" sz="1200" b="0" i="0" kern="1200" dirty="0">
                <a:solidFill>
                  <a:schemeClr val="tx1"/>
                </a:solidFill>
                <a:effectLst/>
                <a:latin typeface="+mn-lt"/>
                <a:ea typeface="+mn-ea"/>
                <a:cs typeface="+mn-cs"/>
              </a:rPr>
              <a:t> ondersteuning, dan kunt u een persoonsvolgend budget aanvragen bij het VAPH om die ondersteuning te organiseren en te financieren. U moet dan uw ondersteuningsplan persoonsvolgend budget bezorgen aan het VAPH (</a:t>
            </a:r>
            <a:r>
              <a:rPr lang="nl-BE" sz="1200" b="0" i="0" u="sng" kern="1200" dirty="0">
                <a:solidFill>
                  <a:schemeClr val="tx1"/>
                </a:solidFill>
                <a:effectLst/>
                <a:latin typeface="+mn-lt"/>
                <a:ea typeface="+mn-ea"/>
                <a:cs typeface="+mn-cs"/>
                <a:hlinkClick r:id="rId3"/>
              </a:rPr>
              <a:t>stap 2</a:t>
            </a:r>
            <a:r>
              <a:rPr lang="nl-BE" sz="1200" b="0" i="0" kern="1200" dirty="0">
                <a:solidFill>
                  <a:schemeClr val="tx1"/>
                </a:solidFill>
                <a:effectLst/>
                <a:latin typeface="+mn-lt"/>
                <a:ea typeface="+mn-ea"/>
                <a:cs typeface="+mn-cs"/>
              </a:rPr>
              <a:t>).</a:t>
            </a:r>
          </a:p>
          <a:p>
            <a:endParaRPr lang="nl-BE" dirty="0"/>
          </a:p>
        </p:txBody>
      </p:sp>
      <p:sp>
        <p:nvSpPr>
          <p:cNvPr id="4" name="Tijdelijke aanduiding voor dianummer 3"/>
          <p:cNvSpPr>
            <a:spLocks noGrp="1"/>
          </p:cNvSpPr>
          <p:nvPr>
            <p:ph type="sldNum" sz="quarter" idx="5"/>
          </p:nvPr>
        </p:nvSpPr>
        <p:spPr/>
        <p:txBody>
          <a:bodyPr/>
          <a:lstStyle/>
          <a:p>
            <a:fld id="{5B50D4B3-1A4D-48EE-8C31-D2BBBC2E2363}" type="slidenum">
              <a:rPr lang="nl-BE" smtClean="0"/>
              <a:t>7</a:t>
            </a:fld>
            <a:endParaRPr lang="nl-BE"/>
          </a:p>
        </p:txBody>
      </p:sp>
    </p:spTree>
    <p:extLst>
      <p:ext uri="{BB962C8B-B14F-4D97-AF65-F5344CB8AC3E}">
        <p14:creationId xmlns:p14="http://schemas.microsoft.com/office/powerpoint/2010/main" val="961013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Asssitentierooster</a:t>
            </a:r>
            <a:r>
              <a:rPr lang="nl-BE" dirty="0"/>
              <a:t> is visuele weergave van hoeveel uur per dag je ondersteuning geeft op verschillende domeinen</a:t>
            </a:r>
          </a:p>
          <a:p>
            <a:r>
              <a:rPr lang="nl-BE" dirty="0"/>
              <a:t>Deze informatie kan </a:t>
            </a:r>
            <a:r>
              <a:rPr lang="nl-BE"/>
              <a:t>zowel gebruikt worden in stap 1 als stap 2 </a:t>
            </a:r>
            <a:endParaRPr lang="nl-BE" dirty="0"/>
          </a:p>
        </p:txBody>
      </p:sp>
      <p:sp>
        <p:nvSpPr>
          <p:cNvPr id="4" name="Tijdelijke aanduiding voor dianummer 3"/>
          <p:cNvSpPr>
            <a:spLocks noGrp="1"/>
          </p:cNvSpPr>
          <p:nvPr>
            <p:ph type="sldNum" sz="quarter" idx="5"/>
          </p:nvPr>
        </p:nvSpPr>
        <p:spPr/>
        <p:txBody>
          <a:bodyPr/>
          <a:lstStyle/>
          <a:p>
            <a:fld id="{5B50D4B3-1A4D-48EE-8C31-D2BBBC2E2363}" type="slidenum">
              <a:rPr lang="nl-BE" smtClean="0"/>
              <a:t>8</a:t>
            </a:fld>
            <a:endParaRPr lang="nl-BE"/>
          </a:p>
        </p:txBody>
      </p:sp>
    </p:spTree>
    <p:extLst>
      <p:ext uri="{BB962C8B-B14F-4D97-AF65-F5344CB8AC3E}">
        <p14:creationId xmlns:p14="http://schemas.microsoft.com/office/powerpoint/2010/main" val="235883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50D4B3-1A4D-48EE-8C31-D2BBBC2E2363}"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071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PVB steeds uitgedrukt in punten en euro</a:t>
            </a:r>
          </a:p>
          <a:p>
            <a:r>
              <a:rPr lang="nl-BE" dirty="0"/>
              <a:t>1 punt = </a:t>
            </a:r>
            <a:r>
              <a:rPr lang="nl-BE" sz="1200" kern="1200" dirty="0">
                <a:solidFill>
                  <a:schemeClr val="tx1"/>
                </a:solidFill>
                <a:effectLst/>
                <a:latin typeface="+mn-lt"/>
                <a:ea typeface="+mn-ea"/>
                <a:cs typeface="+mn-cs"/>
              </a:rPr>
              <a:t>868,83 euro (voor 2021; indexeert elk jaar bij begin van nieuw jaar) </a:t>
            </a:r>
            <a:endParaRPr lang="nl-BE" dirty="0"/>
          </a:p>
        </p:txBody>
      </p:sp>
      <p:sp>
        <p:nvSpPr>
          <p:cNvPr id="4" name="Tijdelijke aanduiding voor dianummer 3"/>
          <p:cNvSpPr>
            <a:spLocks noGrp="1"/>
          </p:cNvSpPr>
          <p:nvPr>
            <p:ph type="sldNum" sz="quarter" idx="5"/>
          </p:nvPr>
        </p:nvSpPr>
        <p:spPr/>
        <p:txBody>
          <a:bodyPr/>
          <a:lstStyle/>
          <a:p>
            <a:fld id="{5B50D4B3-1A4D-48EE-8C31-D2BBBC2E2363}" type="slidenum">
              <a:rPr lang="nl-BE" smtClean="0"/>
              <a:t>14</a:t>
            </a:fld>
            <a:endParaRPr lang="nl-BE"/>
          </a:p>
        </p:txBody>
      </p:sp>
    </p:spTree>
    <p:extLst>
      <p:ext uri="{BB962C8B-B14F-4D97-AF65-F5344CB8AC3E}">
        <p14:creationId xmlns:p14="http://schemas.microsoft.com/office/powerpoint/2010/main" val="3646401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eigen foto kiezen">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79712" y="4574891"/>
            <a:ext cx="295275" cy="309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el 4"/>
          <p:cNvSpPr>
            <a:spLocks noGrp="1"/>
          </p:cNvSpPr>
          <p:nvPr>
            <p:ph type="title" hasCustomPrompt="1"/>
          </p:nvPr>
        </p:nvSpPr>
        <p:spPr>
          <a:xfrm>
            <a:off x="2627784" y="4545588"/>
            <a:ext cx="5311502" cy="540089"/>
          </a:xfrm>
          <a:prstGeom prst="rect">
            <a:avLst/>
          </a:prstGeom>
        </p:spPr>
        <p:txBody>
          <a:bodyPr/>
          <a:lstStyle>
            <a:lvl1pPr algn="l">
              <a:defRPr sz="1800" baseline="0">
                <a:solidFill>
                  <a:schemeClr val="tx1"/>
                </a:solidFill>
                <a:latin typeface="Calibri Light" panose="020F0302020204030204" pitchFamily="34" charset="0"/>
              </a:defRPr>
            </a:lvl1pPr>
          </a:lstStyle>
          <a:p>
            <a:r>
              <a:rPr lang="nl-NL" dirty="0"/>
              <a:t>Klik hier om te titel toe te voegen</a:t>
            </a:r>
            <a:endParaRPr lang="nl-BE" dirty="0"/>
          </a:p>
        </p:txBody>
      </p:sp>
      <p:sp>
        <p:nvSpPr>
          <p:cNvPr id="3" name="Tijdelijke aanduiding voor afbeelding 2"/>
          <p:cNvSpPr>
            <a:spLocks noGrp="1"/>
          </p:cNvSpPr>
          <p:nvPr>
            <p:ph type="pic" sz="quarter" idx="10" hasCustomPrompt="1"/>
          </p:nvPr>
        </p:nvSpPr>
        <p:spPr>
          <a:xfrm>
            <a:off x="3031523" y="5593822"/>
            <a:ext cx="1187450" cy="995933"/>
          </a:xfrm>
          <a:prstGeom prst="rect">
            <a:avLst/>
          </a:prstGeom>
        </p:spPr>
        <p:txBody>
          <a:bodyPr/>
          <a:lstStyle>
            <a:lvl1pPr marL="0" indent="0">
              <a:buNone/>
              <a:defRPr sz="1400"/>
            </a:lvl1pPr>
          </a:lstStyle>
          <a:p>
            <a:r>
              <a:rPr lang="nl-BE" dirty="0"/>
              <a:t>Teamfoto</a:t>
            </a:r>
          </a:p>
        </p:txBody>
      </p:sp>
      <p:sp>
        <p:nvSpPr>
          <p:cNvPr id="8" name="Tijdelijke aanduiding voor tekst 7"/>
          <p:cNvSpPr>
            <a:spLocks noGrp="1"/>
          </p:cNvSpPr>
          <p:nvPr>
            <p:ph type="body" sz="quarter" idx="11" hasCustomPrompt="1"/>
          </p:nvPr>
        </p:nvSpPr>
        <p:spPr>
          <a:xfrm>
            <a:off x="4218923" y="5751445"/>
            <a:ext cx="3312492" cy="396218"/>
          </a:xfrm>
          <a:prstGeom prst="rect">
            <a:avLst/>
          </a:prstGeom>
        </p:spPr>
        <p:txBody>
          <a:bodyPr/>
          <a:lstStyle>
            <a:lvl1pPr marL="0" indent="0">
              <a:buNone/>
              <a:defRPr sz="1800" baseline="0">
                <a:solidFill>
                  <a:srgbClr val="92D050"/>
                </a:solidFill>
              </a:defRPr>
            </a:lvl1pPr>
          </a:lstStyle>
          <a:p>
            <a:pPr lvl="0"/>
            <a:r>
              <a:rPr lang="nl-BE" dirty="0"/>
              <a:t>Voornaam Naam</a:t>
            </a:r>
          </a:p>
        </p:txBody>
      </p:sp>
      <p:sp>
        <p:nvSpPr>
          <p:cNvPr id="12" name="Tijdelijke aanduiding voor tekst 11"/>
          <p:cNvSpPr>
            <a:spLocks noGrp="1"/>
          </p:cNvSpPr>
          <p:nvPr>
            <p:ph type="body" sz="quarter" idx="12" hasCustomPrompt="1"/>
          </p:nvPr>
        </p:nvSpPr>
        <p:spPr>
          <a:xfrm>
            <a:off x="4218973" y="6148119"/>
            <a:ext cx="2268537" cy="431800"/>
          </a:xfrm>
          <a:prstGeom prst="rect">
            <a:avLst/>
          </a:prstGeom>
        </p:spPr>
        <p:txBody>
          <a:bodyPr/>
          <a:lstStyle>
            <a:lvl1pPr marL="0" indent="0">
              <a:buNone/>
              <a:defRPr sz="1400"/>
            </a:lvl1pPr>
          </a:lstStyle>
          <a:p>
            <a:pPr lvl="0"/>
            <a:r>
              <a:rPr lang="nl-BE" dirty="0"/>
              <a:t>Functie</a:t>
            </a:r>
          </a:p>
        </p:txBody>
      </p:sp>
      <p:sp>
        <p:nvSpPr>
          <p:cNvPr id="14" name="Tijdelijke aanduiding voor afbeelding 13"/>
          <p:cNvSpPr>
            <a:spLocks noGrp="1"/>
          </p:cNvSpPr>
          <p:nvPr>
            <p:ph type="pic" sz="quarter" idx="13" hasCustomPrompt="1"/>
          </p:nvPr>
        </p:nvSpPr>
        <p:spPr>
          <a:xfrm>
            <a:off x="0" y="1989138"/>
            <a:ext cx="9144000" cy="2232025"/>
          </a:xfrm>
          <a:prstGeom prst="rect">
            <a:avLst/>
          </a:prstGeom>
        </p:spPr>
        <p:txBody>
          <a:bodyPr/>
          <a:lstStyle>
            <a:lvl1pPr marL="0" indent="0">
              <a:buNone/>
              <a:defRPr/>
            </a:lvl1pPr>
          </a:lstStyle>
          <a:p>
            <a:r>
              <a:rPr lang="nl-BE" dirty="0"/>
              <a:t>Headerafbeelding</a:t>
            </a:r>
          </a:p>
        </p:txBody>
      </p:sp>
      <p:pic>
        <p:nvPicPr>
          <p:cNvPr id="10" name="Afbeelding 9"/>
          <p:cNvPicPr>
            <a:picLocks noChangeAspect="1"/>
          </p:cNvPicPr>
          <p:nvPr userDrawn="1"/>
        </p:nvPicPr>
        <p:blipFill rotWithShape="1">
          <a:blip r:embed="rId3">
            <a:extLst>
              <a:ext uri="{28A0092B-C50C-407E-A947-70E740481C1C}">
                <a14:useLocalDpi xmlns:a14="http://schemas.microsoft.com/office/drawing/2010/main" val="0"/>
              </a:ext>
            </a:extLst>
          </a:blip>
          <a:srcRect b="23264"/>
          <a:stretch/>
        </p:blipFill>
        <p:spPr>
          <a:xfrm>
            <a:off x="2782787" y="329514"/>
            <a:ext cx="3362452" cy="1078500"/>
          </a:xfrm>
          <a:prstGeom prst="rect">
            <a:avLst/>
          </a:prstGeom>
        </p:spPr>
      </p:pic>
    </p:spTree>
    <p:extLst>
      <p:ext uri="{BB962C8B-B14F-4D97-AF65-F5344CB8AC3E}">
        <p14:creationId xmlns:p14="http://schemas.microsoft.com/office/powerpoint/2010/main" val="114434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houd van twee">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6086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7680" y="580381"/>
            <a:ext cx="400320" cy="3917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24001" y="6309303"/>
            <a:ext cx="1314720" cy="3614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Rectangle 3"/>
          <p:cNvSpPr>
            <a:spLocks noGrp="1" noChangeArrowheads="1"/>
          </p:cNvSpPr>
          <p:nvPr>
            <p:ph type="body" idx="1"/>
          </p:nvPr>
        </p:nvSpPr>
        <p:spPr>
          <a:xfrm>
            <a:off x="1259638" y="2037724"/>
            <a:ext cx="6264695" cy="4248150"/>
          </a:xfrm>
          <a:prstGeom prst="rect">
            <a:avLst/>
          </a:prstGeom>
          <a:ln/>
        </p:spPr>
        <p:txBody>
          <a:bodyPr>
            <a:normAutofit/>
          </a:bodyPr>
          <a:lstStyle>
            <a:lvl1pPr>
              <a:defRPr sz="2400">
                <a:latin typeface="Calibri Light" panose="020F0302020204030204" pitchFamily="34" charset="0"/>
              </a:defRPr>
            </a:lvl1pPr>
          </a:lstStyle>
          <a:p>
            <a:pPr lvl="0"/>
            <a:r>
              <a:rPr lang="nl-NL" altLang="nl-BE"/>
              <a:t>Klik om de modelstijlen te bewerken</a:t>
            </a:r>
          </a:p>
          <a:p>
            <a:pPr lvl="1"/>
            <a:r>
              <a:rPr lang="nl-NL" altLang="nl-BE"/>
              <a:t>Tweede niveau</a:t>
            </a:r>
          </a:p>
        </p:txBody>
      </p:sp>
      <p:sp>
        <p:nvSpPr>
          <p:cNvPr id="2" name="Titel 1"/>
          <p:cNvSpPr>
            <a:spLocks noGrp="1"/>
          </p:cNvSpPr>
          <p:nvPr>
            <p:ph type="title"/>
          </p:nvPr>
        </p:nvSpPr>
        <p:spPr>
          <a:xfrm>
            <a:off x="1331640" y="232569"/>
            <a:ext cx="7507138" cy="1143000"/>
          </a:xfrm>
          <a:prstGeom prst="rect">
            <a:avLst/>
          </a:prstGeom>
        </p:spPr>
        <p:txBody>
          <a:bodyPr/>
          <a:lstStyle/>
          <a:p>
            <a:r>
              <a:rPr lang="nl-NL"/>
              <a:t>Klik om de stijl te bewerken</a:t>
            </a:r>
            <a:endParaRPr lang="nl-BE" dirty="0"/>
          </a:p>
        </p:txBody>
      </p:sp>
    </p:spTree>
    <p:extLst>
      <p:ext uri="{BB962C8B-B14F-4D97-AF65-F5344CB8AC3E}">
        <p14:creationId xmlns:p14="http://schemas.microsoft.com/office/powerpoint/2010/main" val="222125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818431" y="232569"/>
            <a:ext cx="7507138" cy="1143000"/>
          </a:xfrm>
          <a:prstGeom prst="rect">
            <a:avLst/>
          </a:prstGeom>
        </p:spPr>
        <p:txBody>
          <a:bodyPr/>
          <a:lstStyle/>
          <a:p>
            <a:r>
              <a:rPr kumimoji="0" lang="nl-NL"/>
              <a:t>Klik om de stijl te bewerken</a:t>
            </a:r>
            <a:endParaRPr kumimoji="0" lang="en-US"/>
          </a:p>
        </p:txBody>
      </p:sp>
      <p:sp>
        <p:nvSpPr>
          <p:cNvPr id="3" name="Content Placeholder 2"/>
          <p:cNvSpPr>
            <a:spLocks noGrp="1"/>
          </p:cNvSpPr>
          <p:nvPr>
            <p:ph idx="1"/>
          </p:nvPr>
        </p:nvSpPr>
        <p:spPr>
          <a:xfrm>
            <a:off x="818431" y="1825625"/>
            <a:ext cx="7507138" cy="4123655"/>
          </a:xfrm>
          <a:prstGeom prst="rect">
            <a:avLst/>
          </a:prstGeo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nl-NL" dirty="0">
              <a:solidFill>
                <a:prstClr val="black"/>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nl-NL" dirty="0">
              <a:solidFill>
                <a:prstClr val="black"/>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B7161B40-6B5B-4F58-974D-87F82E2C3A60}"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286079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ote foto + tekst">
    <p:spTree>
      <p:nvGrpSpPr>
        <p:cNvPr id="1" name=""/>
        <p:cNvGrpSpPr/>
        <p:nvPr/>
      </p:nvGrpSpPr>
      <p:grpSpPr>
        <a:xfrm>
          <a:off x="0" y="0"/>
          <a:ext cx="0" cy="0"/>
          <a:chOff x="0" y="0"/>
          <a:chExt cx="0" cy="0"/>
        </a:xfrm>
      </p:grpSpPr>
      <p:pic>
        <p:nvPicPr>
          <p:cNvPr id="10"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1608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el 1"/>
          <p:cNvSpPr>
            <a:spLocks noGrp="1"/>
          </p:cNvSpPr>
          <p:nvPr>
            <p:ph type="title"/>
          </p:nvPr>
        </p:nvSpPr>
        <p:spPr>
          <a:xfrm>
            <a:off x="328074" y="232569"/>
            <a:ext cx="7507138" cy="1143000"/>
          </a:xfrm>
          <a:prstGeom prst="rect">
            <a:avLst/>
          </a:prstGeom>
        </p:spPr>
        <p:txBody>
          <a:bodyPr>
            <a:normAutofit/>
          </a:bodyPr>
          <a:lstStyle>
            <a:lvl1pPr algn="l">
              <a:defRPr sz="3200">
                <a:solidFill>
                  <a:schemeClr val="bg1"/>
                </a:solidFill>
                <a:latin typeface="Calibri Light" panose="020F0302020204030204" pitchFamily="34" charset="0"/>
              </a:defRPr>
            </a:lvl1pPr>
          </a:lstStyle>
          <a:p>
            <a:r>
              <a:rPr lang="nl-NL" dirty="0"/>
              <a:t>Klik om de stijl te bewerken</a:t>
            </a:r>
            <a:endParaRPr lang="nl-BE" dirty="0"/>
          </a:p>
        </p:txBody>
      </p:sp>
      <p:sp>
        <p:nvSpPr>
          <p:cNvPr id="7" name="Tijdelijke aanduiding voor afbeelding 6"/>
          <p:cNvSpPr>
            <a:spLocks noGrp="1"/>
          </p:cNvSpPr>
          <p:nvPr>
            <p:ph type="pic" sz="quarter" idx="13"/>
          </p:nvPr>
        </p:nvSpPr>
        <p:spPr>
          <a:xfrm>
            <a:off x="323528" y="1988840"/>
            <a:ext cx="5256584" cy="3888432"/>
          </a:xfrm>
          <a:prstGeom prst="rect">
            <a:avLst/>
          </a:prstGeom>
        </p:spPr>
        <p:txBody>
          <a:bodyPr/>
          <a:lstStyle>
            <a:lvl1pPr marL="0" indent="0">
              <a:buNone/>
              <a:defRPr/>
            </a:lvl1pPr>
          </a:lstStyle>
          <a:p>
            <a:endParaRPr lang="nl-BE" dirty="0"/>
          </a:p>
        </p:txBody>
      </p:sp>
      <p:sp>
        <p:nvSpPr>
          <p:cNvPr id="12" name="Rectangle 3"/>
          <p:cNvSpPr>
            <a:spLocks noGrp="1" noChangeArrowheads="1"/>
          </p:cNvSpPr>
          <p:nvPr>
            <p:ph type="body" idx="1"/>
          </p:nvPr>
        </p:nvSpPr>
        <p:spPr>
          <a:xfrm>
            <a:off x="6012160" y="1988840"/>
            <a:ext cx="2826618" cy="3888432"/>
          </a:xfrm>
          <a:prstGeom prst="rect">
            <a:avLst/>
          </a:prstGeom>
          <a:ln/>
        </p:spPr>
        <p:txBody>
          <a:bodyPr>
            <a:normAutofit/>
          </a:bodyPr>
          <a:lstStyle>
            <a:lvl1pPr>
              <a:defRPr sz="2000">
                <a:latin typeface="Calibri Light" panose="020F0302020204030204" pitchFamily="34" charset="0"/>
              </a:defRPr>
            </a:lvl1pPr>
          </a:lstStyle>
          <a:p>
            <a:pPr marL="430213" indent="-323850">
              <a:buSzPct val="107000"/>
              <a:buFont typeface="Times New Roman" pitchFamily="16" charset="0"/>
              <a:buBlip>
                <a:blip r:embed="rId3"/>
              </a:buBlip>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nl-BE" altLang="nl-BE" dirty="0"/>
              <a:t>Eerste onderwerp</a:t>
            </a:r>
          </a:p>
          <a:p>
            <a:pPr marL="430213" indent="-323850">
              <a:buSzPct val="107000"/>
              <a:buFont typeface="Times New Roman" pitchFamily="16" charset="0"/>
              <a:buBlip>
                <a:blip r:embed="rId3"/>
              </a:buBlip>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nl-BE" altLang="nl-BE" dirty="0"/>
              <a:t>Tweede onderwerp</a:t>
            </a:r>
          </a:p>
        </p:txBody>
      </p:sp>
    </p:spTree>
    <p:extLst>
      <p:ext uri="{BB962C8B-B14F-4D97-AF65-F5344CB8AC3E}">
        <p14:creationId xmlns:p14="http://schemas.microsoft.com/office/powerpoint/2010/main" val="840659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somming of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4" name="Tijdelijke aanduiding voor tekst 3"/>
          <p:cNvSpPr>
            <a:spLocks noGrp="1"/>
          </p:cNvSpPr>
          <p:nvPr>
            <p:ph type="body" sz="quarter" idx="10"/>
          </p:nvPr>
        </p:nvSpPr>
        <p:spPr>
          <a:xfrm>
            <a:off x="818568" y="1988840"/>
            <a:ext cx="7506865" cy="4103687"/>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1867665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te foto + tekst">
    <p:spTree>
      <p:nvGrpSpPr>
        <p:cNvPr id="1" name=""/>
        <p:cNvGrpSpPr/>
        <p:nvPr/>
      </p:nvGrpSpPr>
      <p:grpSpPr>
        <a:xfrm>
          <a:off x="0" y="0"/>
          <a:ext cx="0" cy="0"/>
          <a:chOff x="0" y="0"/>
          <a:chExt cx="0" cy="0"/>
        </a:xfrm>
      </p:grpSpPr>
      <p:pic>
        <p:nvPicPr>
          <p:cNvPr id="10"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1608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el 1"/>
          <p:cNvSpPr>
            <a:spLocks noGrp="1"/>
          </p:cNvSpPr>
          <p:nvPr>
            <p:ph type="title"/>
          </p:nvPr>
        </p:nvSpPr>
        <p:spPr>
          <a:xfrm>
            <a:off x="328074" y="232569"/>
            <a:ext cx="7507138" cy="1143000"/>
          </a:xfrm>
        </p:spPr>
        <p:txBody>
          <a:bodyPr>
            <a:normAutofit/>
          </a:bodyPr>
          <a:lstStyle>
            <a:lvl1pPr algn="l">
              <a:defRPr sz="3200">
                <a:solidFill>
                  <a:schemeClr val="bg1"/>
                </a:solidFill>
                <a:latin typeface="Calibri Light" panose="020F0302020204030204" pitchFamily="34" charset="0"/>
              </a:defRPr>
            </a:lvl1pPr>
          </a:lstStyle>
          <a:p>
            <a:r>
              <a:rPr lang="nl-NL" dirty="0"/>
              <a:t>Klik om de stijl te bewerken</a:t>
            </a:r>
            <a:endParaRPr lang="nl-BE" dirty="0"/>
          </a:p>
        </p:txBody>
      </p:sp>
      <p:sp>
        <p:nvSpPr>
          <p:cNvPr id="7" name="Tijdelijke aanduiding voor afbeelding 6"/>
          <p:cNvSpPr>
            <a:spLocks noGrp="1"/>
          </p:cNvSpPr>
          <p:nvPr>
            <p:ph type="pic" sz="quarter" idx="13"/>
          </p:nvPr>
        </p:nvSpPr>
        <p:spPr>
          <a:xfrm>
            <a:off x="323528" y="1988840"/>
            <a:ext cx="5256584" cy="3888432"/>
          </a:xfrm>
          <a:prstGeom prst="rect">
            <a:avLst/>
          </a:prstGeom>
        </p:spPr>
        <p:txBody>
          <a:bodyPr/>
          <a:lstStyle>
            <a:lvl1pPr marL="0" indent="0">
              <a:buNone/>
              <a:defRPr/>
            </a:lvl1pPr>
          </a:lstStyle>
          <a:p>
            <a:endParaRPr lang="nl-BE" dirty="0"/>
          </a:p>
        </p:txBody>
      </p:sp>
      <p:sp>
        <p:nvSpPr>
          <p:cNvPr id="12" name="Rectangle 3"/>
          <p:cNvSpPr>
            <a:spLocks noGrp="1" noChangeArrowheads="1"/>
          </p:cNvSpPr>
          <p:nvPr>
            <p:ph type="body" idx="1"/>
          </p:nvPr>
        </p:nvSpPr>
        <p:spPr>
          <a:xfrm>
            <a:off x="6012160" y="1988840"/>
            <a:ext cx="2826618" cy="3888432"/>
          </a:xfrm>
          <a:prstGeom prst="rect">
            <a:avLst/>
          </a:prstGeom>
          <a:ln/>
        </p:spPr>
        <p:txBody>
          <a:bodyPr>
            <a:normAutofit/>
          </a:bodyPr>
          <a:lstStyle>
            <a:lvl1pPr>
              <a:defRPr sz="2000">
                <a:latin typeface="Calibri Light" panose="020F0302020204030204" pitchFamily="34" charset="0"/>
              </a:defRPr>
            </a:lvl1pPr>
          </a:lstStyle>
          <a:p>
            <a:pPr marL="430213" indent="-323850">
              <a:buSzPct val="107000"/>
              <a:buFont typeface="Times New Roman" pitchFamily="16" charset="0"/>
              <a:buBlip>
                <a:blip r:embed="rId3"/>
              </a:buBlip>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nl-BE" altLang="nl-BE" dirty="0"/>
              <a:t>Eerste onderwerp</a:t>
            </a:r>
          </a:p>
          <a:p>
            <a:pPr marL="430213" indent="-323850">
              <a:buSzPct val="107000"/>
              <a:buFont typeface="Times New Roman" pitchFamily="16" charset="0"/>
              <a:buBlip>
                <a:blip r:embed="rId3"/>
              </a:buBlip>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nl-BE" altLang="nl-BE" dirty="0"/>
              <a:t>Tweede onderwerp</a:t>
            </a:r>
          </a:p>
        </p:txBody>
      </p:sp>
    </p:spTree>
    <p:extLst>
      <p:ext uri="{BB962C8B-B14F-4D97-AF65-F5344CB8AC3E}">
        <p14:creationId xmlns:p14="http://schemas.microsoft.com/office/powerpoint/2010/main" val="1261316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dan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lvl1pPr>
          </a:lstStyle>
          <a:p>
            <a:r>
              <a:rPr lang="nl-NL" dirty="0"/>
              <a:t>Klik om de stijl te bewerken</a:t>
            </a:r>
            <a:endParaRPr lang="nl-BE" dirty="0"/>
          </a:p>
        </p:txBody>
      </p:sp>
      <p:sp>
        <p:nvSpPr>
          <p:cNvPr id="10" name="Tijdelijke aanduiding voor tekst 9"/>
          <p:cNvSpPr>
            <a:spLocks noGrp="1"/>
          </p:cNvSpPr>
          <p:nvPr>
            <p:ph type="body" sz="quarter" idx="10"/>
          </p:nvPr>
        </p:nvSpPr>
        <p:spPr>
          <a:xfrm>
            <a:off x="2267744" y="3861048"/>
            <a:ext cx="4608512" cy="1368425"/>
          </a:xfrm>
          <a:prstGeom prst="rect">
            <a:avLst/>
          </a:prstGeom>
        </p:spPr>
        <p:txBody>
          <a:bodyPr/>
          <a:lstStyle>
            <a:lvl1pPr>
              <a:defRPr baseline="0"/>
            </a:lvl1pPr>
          </a:lstStyle>
          <a:p>
            <a:pPr lvl="0"/>
            <a:endParaRPr lang="nl-BE" dirty="0"/>
          </a:p>
        </p:txBody>
      </p:sp>
      <p:sp>
        <p:nvSpPr>
          <p:cNvPr id="11" name="Tijdelijke aanduiding voor afbeelding 10"/>
          <p:cNvSpPr>
            <a:spLocks noGrp="1"/>
          </p:cNvSpPr>
          <p:nvPr>
            <p:ph type="pic" sz="quarter" idx="11"/>
          </p:nvPr>
        </p:nvSpPr>
        <p:spPr>
          <a:xfrm>
            <a:off x="0" y="1556792"/>
            <a:ext cx="9144000" cy="2016671"/>
          </a:xfrm>
        </p:spPr>
        <p:txBody>
          <a:bodyPr/>
          <a:lstStyle/>
          <a:p>
            <a:endParaRPr lang="nl-BE"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5576" y="6259511"/>
            <a:ext cx="6444630" cy="269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237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eutrale dia">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713544" y="1628775"/>
            <a:ext cx="7716912" cy="4968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8" name="Titel 7"/>
          <p:cNvSpPr>
            <a:spLocks noGrp="1"/>
          </p:cNvSpPr>
          <p:nvPr>
            <p:ph type="title"/>
          </p:nvPr>
        </p:nvSpPr>
        <p:spPr>
          <a:xfrm>
            <a:off x="713544" y="232569"/>
            <a:ext cx="7716912" cy="1143000"/>
          </a:xfrm>
        </p:spPr>
        <p:txBody>
          <a:bodyPr/>
          <a:lstStyle>
            <a:lvl1pPr>
              <a:defRPr>
                <a:solidFill>
                  <a:schemeClr val="tx1"/>
                </a:solidFill>
              </a:defRPr>
            </a:lvl1pPr>
          </a:lstStyle>
          <a:p>
            <a:r>
              <a:rPr lang="nl-NL" dirty="0"/>
              <a:t>Klik om de stijl te bewerken</a:t>
            </a:r>
            <a:endParaRPr lang="nl-BE" dirty="0"/>
          </a:p>
        </p:txBody>
      </p:sp>
    </p:spTree>
    <p:extLst>
      <p:ext uri="{BB962C8B-B14F-4D97-AF65-F5344CB8AC3E}">
        <p14:creationId xmlns:p14="http://schemas.microsoft.com/office/powerpoint/2010/main" val="3665445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pic>
        <p:nvPicPr>
          <p:cNvPr id="10"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1608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el 1"/>
          <p:cNvSpPr>
            <a:spLocks noGrp="1"/>
          </p:cNvSpPr>
          <p:nvPr>
            <p:ph type="title"/>
          </p:nvPr>
        </p:nvSpPr>
        <p:spPr>
          <a:xfrm>
            <a:off x="1331640" y="232569"/>
            <a:ext cx="7507138" cy="1143000"/>
          </a:xfrm>
          <a:prstGeom prst="rect">
            <a:avLst/>
          </a:prstGeom>
        </p:spPr>
        <p:txBody>
          <a:bodyPr>
            <a:normAutofit/>
          </a:bodyPr>
          <a:lstStyle>
            <a:lvl1pPr algn="l">
              <a:defRPr sz="3200">
                <a:solidFill>
                  <a:schemeClr val="bg1"/>
                </a:solidFill>
                <a:latin typeface="Calibri Light" panose="020F0302020204030204" pitchFamily="34" charset="0"/>
              </a:defRPr>
            </a:lvl1pPr>
          </a:lstStyle>
          <a:p>
            <a:r>
              <a:rPr lang="nl-NL" dirty="0"/>
              <a:t>Klik om de stijl te bewerken</a:t>
            </a:r>
            <a:endParaRPr lang="nl-BE" dirty="0"/>
          </a:p>
        </p:txBody>
      </p:sp>
      <p:sp>
        <p:nvSpPr>
          <p:cNvPr id="7" name="Tijdelijke aanduiding voor afbeelding 6"/>
          <p:cNvSpPr>
            <a:spLocks noGrp="1"/>
          </p:cNvSpPr>
          <p:nvPr>
            <p:ph type="pic" sz="quarter" idx="13"/>
          </p:nvPr>
        </p:nvSpPr>
        <p:spPr>
          <a:xfrm>
            <a:off x="323528" y="1988840"/>
            <a:ext cx="5256584" cy="3888432"/>
          </a:xfrm>
          <a:prstGeom prst="rect">
            <a:avLst/>
          </a:prstGeom>
        </p:spPr>
        <p:txBody>
          <a:bodyPr/>
          <a:lstStyle>
            <a:lvl1pPr marL="0" indent="0">
              <a:buNone/>
              <a:defRPr/>
            </a:lvl1pPr>
          </a:lstStyle>
          <a:p>
            <a:endParaRPr lang="nl-BE" dirty="0"/>
          </a:p>
        </p:txBody>
      </p:sp>
      <p:pic>
        <p:nvPicPr>
          <p:cNvPr id="11"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8013" y="581025"/>
            <a:ext cx="400050" cy="390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3"/>
          <p:cNvSpPr>
            <a:spLocks noGrp="1" noChangeArrowheads="1"/>
          </p:cNvSpPr>
          <p:nvPr>
            <p:ph type="body" idx="1"/>
          </p:nvPr>
        </p:nvSpPr>
        <p:spPr>
          <a:xfrm>
            <a:off x="6012160" y="1988840"/>
            <a:ext cx="2826618" cy="3888432"/>
          </a:xfrm>
          <a:prstGeom prst="rect">
            <a:avLst/>
          </a:prstGeom>
          <a:ln/>
        </p:spPr>
        <p:txBody>
          <a:bodyPr>
            <a:normAutofit/>
          </a:bodyPr>
          <a:lstStyle>
            <a:lvl1pPr>
              <a:defRPr sz="2000">
                <a:latin typeface="Calibri Light" panose="020F0302020204030204" pitchFamily="34" charset="0"/>
              </a:defRPr>
            </a:lvl1pPr>
          </a:lstStyle>
          <a:p>
            <a:pPr marL="430213" indent="-323850">
              <a:buSzPct val="107000"/>
              <a:buFont typeface="Times New Roman" pitchFamily="16" charset="0"/>
              <a:buBlip>
                <a:blip r:embed="rId4"/>
              </a:buBlip>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nl-BE" altLang="nl-BE" dirty="0"/>
              <a:t>Eerste onderwerp</a:t>
            </a:r>
          </a:p>
          <a:p>
            <a:pPr marL="430213" indent="-323850">
              <a:buSzPct val="107000"/>
              <a:buFont typeface="Times New Roman" pitchFamily="16" charset="0"/>
              <a:buBlip>
                <a:blip r:embed="rId4"/>
              </a:buBlip>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nl-BE" altLang="nl-BE" dirty="0"/>
              <a:t>Tweede onderwerp</a:t>
            </a:r>
          </a:p>
        </p:txBody>
      </p:sp>
      <p:pic>
        <p:nvPicPr>
          <p:cNvPr id="13"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24328" y="6309320"/>
            <a:ext cx="1314450" cy="36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12426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houd van twee">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6086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7680" y="580381"/>
            <a:ext cx="400320" cy="3917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24001" y="6309303"/>
            <a:ext cx="1314720" cy="3614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Rectangle 3"/>
          <p:cNvSpPr>
            <a:spLocks noGrp="1" noChangeArrowheads="1"/>
          </p:cNvSpPr>
          <p:nvPr>
            <p:ph type="body" idx="1"/>
          </p:nvPr>
        </p:nvSpPr>
        <p:spPr>
          <a:xfrm>
            <a:off x="1259638" y="2037724"/>
            <a:ext cx="6264695" cy="4248150"/>
          </a:xfrm>
          <a:prstGeom prst="rect">
            <a:avLst/>
          </a:prstGeom>
          <a:ln/>
        </p:spPr>
        <p:txBody>
          <a:bodyPr>
            <a:normAutofit/>
          </a:bodyPr>
          <a:lstStyle>
            <a:lvl1pPr>
              <a:defRPr sz="2400">
                <a:latin typeface="Calibri Light" panose="020F0302020204030204" pitchFamily="34" charset="0"/>
              </a:defRPr>
            </a:lvl1pPr>
          </a:lstStyle>
          <a:p>
            <a:pPr lvl="0"/>
            <a:r>
              <a:rPr lang="nl-NL" altLang="nl-BE"/>
              <a:t>Klik om de modelstijlen te bewerken</a:t>
            </a:r>
          </a:p>
          <a:p>
            <a:pPr lvl="1"/>
            <a:r>
              <a:rPr lang="nl-NL" altLang="nl-BE"/>
              <a:t>Tweede niveau</a:t>
            </a:r>
          </a:p>
        </p:txBody>
      </p:sp>
      <p:sp>
        <p:nvSpPr>
          <p:cNvPr id="2" name="Titel 1"/>
          <p:cNvSpPr>
            <a:spLocks noGrp="1"/>
          </p:cNvSpPr>
          <p:nvPr>
            <p:ph type="title"/>
          </p:nvPr>
        </p:nvSpPr>
        <p:spPr>
          <a:xfrm>
            <a:off x="1331640" y="232569"/>
            <a:ext cx="7507138" cy="1143000"/>
          </a:xfrm>
          <a:prstGeom prst="rect">
            <a:avLst/>
          </a:prstGeom>
        </p:spPr>
        <p:txBody>
          <a:bodyPr/>
          <a:lstStyle/>
          <a:p>
            <a:r>
              <a:rPr lang="nl-NL"/>
              <a:t>Klik om de stijl te bewerken</a:t>
            </a:r>
            <a:endParaRPr lang="nl-BE" dirty="0"/>
          </a:p>
        </p:txBody>
      </p:sp>
    </p:spTree>
    <p:extLst>
      <p:ext uri="{BB962C8B-B14F-4D97-AF65-F5344CB8AC3E}">
        <p14:creationId xmlns:p14="http://schemas.microsoft.com/office/powerpoint/2010/main" val="3949457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dia mensen met een beperking">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2555776" y="4550010"/>
            <a:ext cx="5311502" cy="540089"/>
          </a:xfrm>
          <a:prstGeom prst="rect">
            <a:avLst/>
          </a:prstGeom>
        </p:spPr>
        <p:txBody>
          <a:bodyPr/>
          <a:lstStyle>
            <a:lvl1pPr algn="l">
              <a:defRPr sz="1800" baseline="0">
                <a:solidFill>
                  <a:schemeClr val="tx1"/>
                </a:solidFill>
                <a:latin typeface="Calibri Light" panose="020F0302020204030204" pitchFamily="34" charset="0"/>
              </a:defRPr>
            </a:lvl1pPr>
          </a:lstStyle>
          <a:p>
            <a:r>
              <a:rPr lang="nl-NL" dirty="0"/>
              <a:t>Klik hier om te titel toe te voegen</a:t>
            </a:r>
            <a:endParaRPr lang="nl-BE" dirty="0"/>
          </a:p>
        </p:txBody>
      </p:sp>
      <p:sp>
        <p:nvSpPr>
          <p:cNvPr id="3" name="Tijdelijke aanduiding voor afbeelding 2"/>
          <p:cNvSpPr>
            <a:spLocks noGrp="1"/>
          </p:cNvSpPr>
          <p:nvPr>
            <p:ph type="pic" sz="quarter" idx="10" hasCustomPrompt="1"/>
          </p:nvPr>
        </p:nvSpPr>
        <p:spPr>
          <a:xfrm>
            <a:off x="3031523" y="5593822"/>
            <a:ext cx="1187450" cy="995933"/>
          </a:xfrm>
          <a:prstGeom prst="rect">
            <a:avLst/>
          </a:prstGeom>
        </p:spPr>
        <p:txBody>
          <a:bodyPr/>
          <a:lstStyle>
            <a:lvl1pPr marL="0" indent="0">
              <a:buNone/>
              <a:defRPr sz="1400"/>
            </a:lvl1pPr>
          </a:lstStyle>
          <a:p>
            <a:r>
              <a:rPr lang="nl-BE" dirty="0"/>
              <a:t>Teamfoto</a:t>
            </a:r>
          </a:p>
        </p:txBody>
      </p:sp>
      <p:sp>
        <p:nvSpPr>
          <p:cNvPr id="8" name="Tijdelijke aanduiding voor tekst 7"/>
          <p:cNvSpPr>
            <a:spLocks noGrp="1"/>
          </p:cNvSpPr>
          <p:nvPr>
            <p:ph type="body" sz="quarter" idx="11" hasCustomPrompt="1"/>
          </p:nvPr>
        </p:nvSpPr>
        <p:spPr>
          <a:xfrm>
            <a:off x="4218923" y="5751445"/>
            <a:ext cx="3312492" cy="396218"/>
          </a:xfrm>
          <a:prstGeom prst="rect">
            <a:avLst/>
          </a:prstGeom>
        </p:spPr>
        <p:txBody>
          <a:bodyPr/>
          <a:lstStyle>
            <a:lvl1pPr marL="0" indent="0">
              <a:buNone/>
              <a:defRPr sz="1800" baseline="0">
                <a:solidFill>
                  <a:srgbClr val="92D050"/>
                </a:solidFill>
              </a:defRPr>
            </a:lvl1pPr>
          </a:lstStyle>
          <a:p>
            <a:pPr lvl="0"/>
            <a:r>
              <a:rPr lang="nl-BE" dirty="0"/>
              <a:t>Voornaam Naam</a:t>
            </a:r>
          </a:p>
        </p:txBody>
      </p:sp>
      <p:sp>
        <p:nvSpPr>
          <p:cNvPr id="12" name="Tijdelijke aanduiding voor tekst 11"/>
          <p:cNvSpPr>
            <a:spLocks noGrp="1"/>
          </p:cNvSpPr>
          <p:nvPr>
            <p:ph type="body" sz="quarter" idx="12" hasCustomPrompt="1"/>
          </p:nvPr>
        </p:nvSpPr>
        <p:spPr>
          <a:xfrm>
            <a:off x="4218973" y="6148119"/>
            <a:ext cx="2268537" cy="431800"/>
          </a:xfrm>
          <a:prstGeom prst="rect">
            <a:avLst/>
          </a:prstGeom>
        </p:spPr>
        <p:txBody>
          <a:bodyPr/>
          <a:lstStyle>
            <a:lvl1pPr marL="0" indent="0">
              <a:buNone/>
              <a:defRPr sz="1400"/>
            </a:lvl1pPr>
          </a:lstStyle>
          <a:p>
            <a:pPr lvl="0"/>
            <a:r>
              <a:rPr lang="nl-BE" dirty="0"/>
              <a:t>Functie</a:t>
            </a:r>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89304"/>
            <a:ext cx="9144000" cy="1959429"/>
          </a:xfrm>
          <a:prstGeom prst="rect">
            <a:avLst/>
          </a:prstGeom>
        </p:spPr>
      </p:pic>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9712" y="4574891"/>
            <a:ext cx="295275" cy="309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5869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mensen met een beperking">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2555776" y="4550010"/>
            <a:ext cx="5311502" cy="540089"/>
          </a:xfrm>
          <a:prstGeom prst="rect">
            <a:avLst/>
          </a:prstGeom>
        </p:spPr>
        <p:txBody>
          <a:bodyPr/>
          <a:lstStyle>
            <a:lvl1pPr algn="l">
              <a:defRPr sz="1800" baseline="0">
                <a:solidFill>
                  <a:schemeClr val="tx1"/>
                </a:solidFill>
                <a:latin typeface="Calibri Light" panose="020F0302020204030204" pitchFamily="34" charset="0"/>
              </a:defRPr>
            </a:lvl1pPr>
          </a:lstStyle>
          <a:p>
            <a:r>
              <a:rPr lang="nl-NL" dirty="0"/>
              <a:t>Klik hier om te titel toe te voegen</a:t>
            </a:r>
            <a:endParaRPr lang="nl-BE" dirty="0"/>
          </a:p>
        </p:txBody>
      </p:sp>
      <p:sp>
        <p:nvSpPr>
          <p:cNvPr id="3" name="Tijdelijke aanduiding voor afbeelding 2"/>
          <p:cNvSpPr>
            <a:spLocks noGrp="1"/>
          </p:cNvSpPr>
          <p:nvPr>
            <p:ph type="pic" sz="quarter" idx="10" hasCustomPrompt="1"/>
          </p:nvPr>
        </p:nvSpPr>
        <p:spPr>
          <a:xfrm>
            <a:off x="3031523" y="5593822"/>
            <a:ext cx="1187450" cy="995933"/>
          </a:xfrm>
          <a:prstGeom prst="rect">
            <a:avLst/>
          </a:prstGeom>
        </p:spPr>
        <p:txBody>
          <a:bodyPr/>
          <a:lstStyle>
            <a:lvl1pPr marL="0" indent="0">
              <a:buNone/>
              <a:defRPr sz="1400"/>
            </a:lvl1pPr>
          </a:lstStyle>
          <a:p>
            <a:r>
              <a:rPr lang="nl-BE" dirty="0"/>
              <a:t>Teamfoto</a:t>
            </a:r>
          </a:p>
        </p:txBody>
      </p:sp>
      <p:sp>
        <p:nvSpPr>
          <p:cNvPr id="8" name="Tijdelijke aanduiding voor tekst 7"/>
          <p:cNvSpPr>
            <a:spLocks noGrp="1"/>
          </p:cNvSpPr>
          <p:nvPr>
            <p:ph type="body" sz="quarter" idx="11" hasCustomPrompt="1"/>
          </p:nvPr>
        </p:nvSpPr>
        <p:spPr>
          <a:xfrm>
            <a:off x="4218923" y="5751445"/>
            <a:ext cx="3312492" cy="396218"/>
          </a:xfrm>
          <a:prstGeom prst="rect">
            <a:avLst/>
          </a:prstGeom>
        </p:spPr>
        <p:txBody>
          <a:bodyPr/>
          <a:lstStyle>
            <a:lvl1pPr marL="0" indent="0">
              <a:buNone/>
              <a:defRPr sz="1800" baseline="0">
                <a:solidFill>
                  <a:srgbClr val="92D050"/>
                </a:solidFill>
              </a:defRPr>
            </a:lvl1pPr>
          </a:lstStyle>
          <a:p>
            <a:pPr lvl="0"/>
            <a:r>
              <a:rPr lang="nl-BE" dirty="0"/>
              <a:t>Voornaam Naam</a:t>
            </a:r>
          </a:p>
        </p:txBody>
      </p:sp>
      <p:sp>
        <p:nvSpPr>
          <p:cNvPr id="12" name="Tijdelijke aanduiding voor tekst 11"/>
          <p:cNvSpPr>
            <a:spLocks noGrp="1"/>
          </p:cNvSpPr>
          <p:nvPr>
            <p:ph type="body" sz="quarter" idx="12" hasCustomPrompt="1"/>
          </p:nvPr>
        </p:nvSpPr>
        <p:spPr>
          <a:xfrm>
            <a:off x="4218973" y="6148119"/>
            <a:ext cx="2268537" cy="431800"/>
          </a:xfrm>
          <a:prstGeom prst="rect">
            <a:avLst/>
          </a:prstGeom>
        </p:spPr>
        <p:txBody>
          <a:bodyPr/>
          <a:lstStyle>
            <a:lvl1pPr marL="0" indent="0">
              <a:buNone/>
              <a:defRPr sz="1400"/>
            </a:lvl1pPr>
          </a:lstStyle>
          <a:p>
            <a:pPr lvl="0"/>
            <a:r>
              <a:rPr lang="nl-BE" dirty="0"/>
              <a:t>Functie</a:t>
            </a:r>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89304"/>
            <a:ext cx="9144000" cy="1959429"/>
          </a:xfrm>
          <a:prstGeom prst="rect">
            <a:avLst/>
          </a:prstGeom>
        </p:spPr>
      </p:pic>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9712" y="4574891"/>
            <a:ext cx="295275" cy="309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1624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l-NL"/>
              <a:t>Klik om de stijl te bewerken</a:t>
            </a:r>
            <a:endParaRPr kumimoji="0" lang="en-US"/>
          </a:p>
        </p:txBody>
      </p:sp>
      <p:sp>
        <p:nvSpPr>
          <p:cNvPr id="3" name="Content Placeholder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nl-NL" dirty="0">
              <a:solidFill>
                <a:prstClr val="black"/>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nl-NL" dirty="0">
              <a:solidFill>
                <a:prstClr val="black"/>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B7161B40-6B5B-4F58-974D-87F82E2C3A60}"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33226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somming of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4" name="Tijdelijke aanduiding voor tekst 3"/>
          <p:cNvSpPr>
            <a:spLocks noGrp="1"/>
          </p:cNvSpPr>
          <p:nvPr>
            <p:ph type="body" sz="quarter" idx="10"/>
          </p:nvPr>
        </p:nvSpPr>
        <p:spPr>
          <a:xfrm>
            <a:off x="818568" y="1988840"/>
            <a:ext cx="7506865" cy="4103687"/>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00226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ote foto + tekst">
    <p:spTree>
      <p:nvGrpSpPr>
        <p:cNvPr id="1" name=""/>
        <p:cNvGrpSpPr/>
        <p:nvPr/>
      </p:nvGrpSpPr>
      <p:grpSpPr>
        <a:xfrm>
          <a:off x="0" y="0"/>
          <a:ext cx="0" cy="0"/>
          <a:chOff x="0" y="0"/>
          <a:chExt cx="0" cy="0"/>
        </a:xfrm>
      </p:grpSpPr>
      <p:pic>
        <p:nvPicPr>
          <p:cNvPr id="10"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1608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el 1"/>
          <p:cNvSpPr>
            <a:spLocks noGrp="1"/>
          </p:cNvSpPr>
          <p:nvPr>
            <p:ph type="title"/>
          </p:nvPr>
        </p:nvSpPr>
        <p:spPr>
          <a:xfrm>
            <a:off x="328074" y="232569"/>
            <a:ext cx="7507138" cy="1143000"/>
          </a:xfrm>
        </p:spPr>
        <p:txBody>
          <a:bodyPr>
            <a:normAutofit/>
          </a:bodyPr>
          <a:lstStyle>
            <a:lvl1pPr algn="l">
              <a:defRPr sz="3200">
                <a:solidFill>
                  <a:schemeClr val="bg1"/>
                </a:solidFill>
                <a:latin typeface="Calibri Light" panose="020F0302020204030204" pitchFamily="34" charset="0"/>
              </a:defRPr>
            </a:lvl1pPr>
          </a:lstStyle>
          <a:p>
            <a:r>
              <a:rPr lang="nl-NL" dirty="0"/>
              <a:t>Klik om de stijl te bewerken</a:t>
            </a:r>
            <a:endParaRPr lang="nl-BE" dirty="0"/>
          </a:p>
        </p:txBody>
      </p:sp>
      <p:sp>
        <p:nvSpPr>
          <p:cNvPr id="7" name="Tijdelijke aanduiding voor afbeelding 6"/>
          <p:cNvSpPr>
            <a:spLocks noGrp="1"/>
          </p:cNvSpPr>
          <p:nvPr>
            <p:ph type="pic" sz="quarter" idx="13"/>
          </p:nvPr>
        </p:nvSpPr>
        <p:spPr>
          <a:xfrm>
            <a:off x="323528" y="1988840"/>
            <a:ext cx="5256584" cy="3888432"/>
          </a:xfrm>
          <a:prstGeom prst="rect">
            <a:avLst/>
          </a:prstGeom>
        </p:spPr>
        <p:txBody>
          <a:bodyPr/>
          <a:lstStyle>
            <a:lvl1pPr marL="0" indent="0">
              <a:buNone/>
              <a:defRPr/>
            </a:lvl1pPr>
          </a:lstStyle>
          <a:p>
            <a:endParaRPr lang="nl-BE" dirty="0"/>
          </a:p>
        </p:txBody>
      </p:sp>
      <p:sp>
        <p:nvSpPr>
          <p:cNvPr id="12" name="Rectangle 3"/>
          <p:cNvSpPr>
            <a:spLocks noGrp="1" noChangeArrowheads="1"/>
          </p:cNvSpPr>
          <p:nvPr>
            <p:ph type="body" idx="1"/>
          </p:nvPr>
        </p:nvSpPr>
        <p:spPr>
          <a:xfrm>
            <a:off x="6012160" y="1988840"/>
            <a:ext cx="2826618" cy="3888432"/>
          </a:xfrm>
          <a:prstGeom prst="rect">
            <a:avLst/>
          </a:prstGeom>
          <a:ln/>
        </p:spPr>
        <p:txBody>
          <a:bodyPr>
            <a:normAutofit/>
          </a:bodyPr>
          <a:lstStyle>
            <a:lvl1pPr>
              <a:defRPr sz="2000">
                <a:latin typeface="Calibri Light" panose="020F0302020204030204" pitchFamily="34" charset="0"/>
              </a:defRPr>
            </a:lvl1pPr>
          </a:lstStyle>
          <a:p>
            <a:pPr marL="430213" indent="-323850">
              <a:buSzPct val="107000"/>
              <a:buFont typeface="Times New Roman" pitchFamily="16" charset="0"/>
              <a:buBlip>
                <a:blip r:embed="rId3"/>
              </a:buBlip>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nl-BE" altLang="nl-BE" dirty="0"/>
              <a:t>Eerste onderwerp</a:t>
            </a:r>
          </a:p>
          <a:p>
            <a:pPr marL="430213" indent="-323850">
              <a:buSzPct val="107000"/>
              <a:buFont typeface="Times New Roman" pitchFamily="16" charset="0"/>
              <a:buBlip>
                <a:blip r:embed="rId3"/>
              </a:buBlip>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nl-BE" altLang="nl-BE" dirty="0"/>
              <a:t>Tweede onderwerp</a:t>
            </a:r>
          </a:p>
        </p:txBody>
      </p:sp>
    </p:spTree>
    <p:extLst>
      <p:ext uri="{BB962C8B-B14F-4D97-AF65-F5344CB8AC3E}">
        <p14:creationId xmlns:p14="http://schemas.microsoft.com/office/powerpoint/2010/main" val="4242334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dan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lvl1pPr>
          </a:lstStyle>
          <a:p>
            <a:r>
              <a:rPr lang="nl-NL" dirty="0"/>
              <a:t>Klik om de stijl te bewerken</a:t>
            </a:r>
            <a:endParaRPr lang="nl-BE" dirty="0"/>
          </a:p>
        </p:txBody>
      </p:sp>
      <p:sp>
        <p:nvSpPr>
          <p:cNvPr id="3" name="Text Box 7"/>
          <p:cNvSpPr txBox="1">
            <a:spLocks noChangeArrowheads="1"/>
          </p:cNvSpPr>
          <p:nvPr userDrawn="1"/>
        </p:nvSpPr>
        <p:spPr bwMode="auto">
          <a:xfrm>
            <a:off x="395288" y="6381328"/>
            <a:ext cx="42481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nSpc>
                <a:spcPct val="102000"/>
              </a:lnSpc>
            </a:pPr>
            <a:r>
              <a:rPr lang="nl-BE" altLang="nl-BE" sz="1400" dirty="0">
                <a:latin typeface="Calibri Light" pitchFamily="32" charset="0"/>
              </a:rPr>
              <a:t>facebook.com/</a:t>
            </a:r>
            <a:r>
              <a:rPr lang="nl-BE" altLang="nl-BE" sz="1400" dirty="0" err="1">
                <a:latin typeface="Calibri Light" pitchFamily="32" charset="0"/>
              </a:rPr>
              <a:t>onafhankelijk.leven</a:t>
            </a:r>
            <a:endParaRPr lang="nl-BE" altLang="nl-BE" sz="1400" dirty="0">
              <a:latin typeface="Calibri Light" pitchFamily="32" charset="0"/>
            </a:endParaRPr>
          </a:p>
        </p:txBody>
      </p:sp>
      <p:sp>
        <p:nvSpPr>
          <p:cNvPr id="4" name="Text Box 8"/>
          <p:cNvSpPr txBox="1">
            <a:spLocks noChangeArrowheads="1"/>
          </p:cNvSpPr>
          <p:nvPr userDrawn="1"/>
        </p:nvSpPr>
        <p:spPr bwMode="auto">
          <a:xfrm>
            <a:off x="3322391" y="6381328"/>
            <a:ext cx="15113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nSpc>
                <a:spcPct val="102000"/>
              </a:lnSpc>
            </a:pPr>
            <a:r>
              <a:rPr lang="nl-BE" altLang="nl-BE" sz="1400">
                <a:latin typeface="Calibri Light" pitchFamily="32" charset="0"/>
              </a:rPr>
              <a:t>@OnafhankelijkL</a:t>
            </a:r>
          </a:p>
        </p:txBody>
      </p:sp>
      <p:sp>
        <p:nvSpPr>
          <p:cNvPr id="5" name="Text Box 9"/>
          <p:cNvSpPr txBox="1">
            <a:spLocks noChangeArrowheads="1"/>
          </p:cNvSpPr>
          <p:nvPr userDrawn="1"/>
        </p:nvSpPr>
        <p:spPr bwMode="auto">
          <a:xfrm>
            <a:off x="5075362" y="6381328"/>
            <a:ext cx="22685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nSpc>
                <a:spcPct val="102000"/>
              </a:lnSpc>
            </a:pPr>
            <a:r>
              <a:rPr lang="nl-BE" altLang="nl-BE" sz="1400" dirty="0">
                <a:solidFill>
                  <a:prstClr val="black"/>
                </a:solidFill>
                <a:latin typeface="Calibri Light" pitchFamily="32" charset="0"/>
              </a:rPr>
              <a:t>www.onafhankelijkleven.be</a:t>
            </a:r>
          </a:p>
        </p:txBody>
      </p:sp>
      <p:pic>
        <p:nvPicPr>
          <p:cNvPr id="6"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88024" y="6417840"/>
            <a:ext cx="227013" cy="227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31840" y="6417840"/>
            <a:ext cx="227013" cy="227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12"/>
          <p:cNvSpPr>
            <a:spLocks noChangeArrowheads="1"/>
          </p:cNvSpPr>
          <p:nvPr userDrawn="1"/>
        </p:nvSpPr>
        <p:spPr bwMode="auto">
          <a:xfrm>
            <a:off x="179512" y="6417840"/>
            <a:ext cx="222250" cy="222250"/>
          </a:xfrm>
          <a:prstGeom prst="rect">
            <a:avLst/>
          </a:prstGeom>
          <a:blipFill dpi="0" rotWithShape="0">
            <a:blip r:embed="rId4"/>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ctr"/>
            <a:r>
              <a:rPr lang="nl-BE" altLang="nl-BE"/>
              <a:t> </a:t>
            </a:r>
          </a:p>
        </p:txBody>
      </p:sp>
      <p:sp>
        <p:nvSpPr>
          <p:cNvPr id="10" name="Tijdelijke aanduiding voor tekst 9"/>
          <p:cNvSpPr>
            <a:spLocks noGrp="1"/>
          </p:cNvSpPr>
          <p:nvPr>
            <p:ph type="body" sz="quarter" idx="10"/>
          </p:nvPr>
        </p:nvSpPr>
        <p:spPr>
          <a:xfrm>
            <a:off x="2267744" y="3861048"/>
            <a:ext cx="4608512" cy="1368425"/>
          </a:xfrm>
          <a:prstGeom prst="rect">
            <a:avLst/>
          </a:prstGeom>
        </p:spPr>
        <p:txBody>
          <a:bodyPr/>
          <a:lstStyle>
            <a:lvl1pPr>
              <a:defRPr baseline="0"/>
            </a:lvl1pPr>
          </a:lstStyle>
          <a:p>
            <a:pPr lvl="0"/>
            <a:endParaRPr lang="nl-BE" dirty="0"/>
          </a:p>
        </p:txBody>
      </p:sp>
      <p:sp>
        <p:nvSpPr>
          <p:cNvPr id="11" name="Tijdelijke aanduiding voor afbeelding 10"/>
          <p:cNvSpPr>
            <a:spLocks noGrp="1"/>
          </p:cNvSpPr>
          <p:nvPr>
            <p:ph type="pic" sz="quarter" idx="11"/>
          </p:nvPr>
        </p:nvSpPr>
        <p:spPr>
          <a:xfrm>
            <a:off x="0" y="1556792"/>
            <a:ext cx="9144000" cy="2016671"/>
          </a:xfrm>
        </p:spPr>
        <p:txBody>
          <a:bodyPr/>
          <a:lstStyle/>
          <a:p>
            <a:endParaRPr lang="nl-BE"/>
          </a:p>
        </p:txBody>
      </p:sp>
    </p:spTree>
    <p:extLst>
      <p:ext uri="{BB962C8B-B14F-4D97-AF65-F5344CB8AC3E}">
        <p14:creationId xmlns:p14="http://schemas.microsoft.com/office/powerpoint/2010/main" val="3839789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eutrale dia">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713544" y="1628775"/>
            <a:ext cx="7716912" cy="49688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8" name="Titel 7"/>
          <p:cNvSpPr>
            <a:spLocks noGrp="1"/>
          </p:cNvSpPr>
          <p:nvPr>
            <p:ph type="title"/>
          </p:nvPr>
        </p:nvSpPr>
        <p:spPr>
          <a:xfrm>
            <a:off x="713544" y="232569"/>
            <a:ext cx="7716912" cy="1143000"/>
          </a:xfrm>
        </p:spPr>
        <p:txBody>
          <a:bodyPr/>
          <a:lstStyle>
            <a:lvl1pPr>
              <a:defRPr>
                <a:solidFill>
                  <a:schemeClr val="tx1"/>
                </a:solidFill>
              </a:defRPr>
            </a:lvl1pPr>
          </a:lstStyle>
          <a:p>
            <a:r>
              <a:rPr lang="nl-NL" dirty="0"/>
              <a:t>Klik om de stijl te bewerken</a:t>
            </a:r>
            <a:endParaRPr lang="nl-BE" dirty="0"/>
          </a:p>
        </p:txBody>
      </p:sp>
    </p:spTree>
    <p:extLst>
      <p:ext uri="{BB962C8B-B14F-4D97-AF65-F5344CB8AC3E}">
        <p14:creationId xmlns:p14="http://schemas.microsoft.com/office/powerpoint/2010/main" val="2466524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l-NL"/>
              <a:t>Klik om de stijl te bewerken</a:t>
            </a:r>
            <a:endParaRPr kumimoji="0" lang="en-US"/>
          </a:p>
        </p:txBody>
      </p:sp>
      <p:sp>
        <p:nvSpPr>
          <p:cNvPr id="3" name="Content Placeholder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nl-BE">
                <a:solidFill>
                  <a:prstClr val="black"/>
                </a:solidFill>
              </a:rPr>
              <a:t>3</a:t>
            </a:r>
            <a:endParaRPr lang="nl-NL" dirty="0">
              <a:solidFill>
                <a:prstClr val="black"/>
              </a:solidFill>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nl-NL" dirty="0">
              <a:solidFill>
                <a:prstClr val="black"/>
              </a:solidFill>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B7161B40-6B5B-4F58-974D-87F82E2C3A60}" type="slidenum">
              <a:rPr lang="nl-NL" smtClean="0">
                <a:solidFill>
                  <a:prstClr val="black"/>
                </a:solidFill>
              </a:rPr>
              <a:pPr/>
              <a:t>‹nr.›</a:t>
            </a:fld>
            <a:endParaRPr lang="nl-NL" dirty="0">
              <a:solidFill>
                <a:prstClr val="black"/>
              </a:solidFill>
            </a:endParaRPr>
          </a:p>
        </p:txBody>
      </p:sp>
    </p:spTree>
    <p:extLst>
      <p:ext uri="{BB962C8B-B14F-4D97-AF65-F5344CB8AC3E}">
        <p14:creationId xmlns:p14="http://schemas.microsoft.com/office/powerpoint/2010/main" val="284748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asisslid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50824" y="0"/>
            <a:ext cx="7417519" cy="836712"/>
          </a:xfrm>
          <a:prstGeom prst="rect">
            <a:avLst/>
          </a:prstGeom>
        </p:spPr>
        <p:txBody>
          <a:bodyPr anchor="ctr" anchorCtr="0"/>
          <a:lstStyle>
            <a:lvl1pPr algn="l">
              <a:defRPr sz="2400" b="1" i="0">
                <a:solidFill>
                  <a:srgbClr val="E5007F"/>
                </a:solidFill>
                <a:latin typeface="+mn-lt"/>
                <a:ea typeface="Flanders Art Sans" panose="00000500000000000000" pitchFamily="2" charset="0"/>
                <a:cs typeface="Flanders Art Sans" panose="00000500000000000000" pitchFamily="2" charset="0"/>
              </a:defRPr>
            </a:lvl1pPr>
          </a:lstStyle>
          <a:p>
            <a:r>
              <a:rPr lang="nl-BE" dirty="0"/>
              <a:t>TITEL SLIDE</a:t>
            </a:r>
            <a:endParaRPr lang="nl-NL" dirty="0"/>
          </a:p>
        </p:txBody>
      </p:sp>
      <p:sp>
        <p:nvSpPr>
          <p:cNvPr id="9" name="Tijdelijke aanduiding voor tekst 8"/>
          <p:cNvSpPr>
            <a:spLocks noGrp="1"/>
          </p:cNvSpPr>
          <p:nvPr>
            <p:ph type="body" sz="quarter" idx="10"/>
          </p:nvPr>
        </p:nvSpPr>
        <p:spPr>
          <a:xfrm>
            <a:off x="250825" y="980728"/>
            <a:ext cx="8353425" cy="5039890"/>
          </a:xfrm>
          <a:prstGeom prst="rect">
            <a:avLst/>
          </a:prstGeom>
        </p:spPr>
        <p:txBody>
          <a:bodyPr/>
          <a:lstStyle>
            <a:lvl1pPr marL="228600" indent="-228600">
              <a:lnSpc>
                <a:spcPct val="100000"/>
              </a:lnSpc>
              <a:buClr>
                <a:srgbClr val="E5007F"/>
              </a:buClr>
              <a:buFont typeface="Arial" charset="0"/>
              <a:buChar char="•"/>
              <a:defRPr sz="2400" b="1" i="0">
                <a:solidFill>
                  <a:srgbClr val="575756"/>
                </a:solidFill>
                <a:latin typeface="+mn-lt"/>
                <a:ea typeface="Flanders Art Sans" panose="00000500000000000000" pitchFamily="2" charset="0"/>
                <a:cs typeface="Flanders Art Sans" panose="00000500000000000000" pitchFamily="2" charset="0"/>
              </a:defRPr>
            </a:lvl1pPr>
            <a:lvl2pPr>
              <a:lnSpc>
                <a:spcPct val="100000"/>
              </a:lnSpc>
              <a:buClr>
                <a:srgbClr val="E5007F"/>
              </a:buClr>
              <a:defRPr sz="2400" b="0" i="0">
                <a:solidFill>
                  <a:srgbClr val="575756"/>
                </a:solidFill>
                <a:latin typeface="+mn-lt"/>
                <a:ea typeface="Flanders Art Sans" panose="00000500000000000000" pitchFamily="2" charset="0"/>
                <a:cs typeface="Flanders Art Sans" panose="00000500000000000000" pitchFamily="2" charset="0"/>
              </a:defRPr>
            </a:lvl2pPr>
            <a:lvl3pPr>
              <a:lnSpc>
                <a:spcPct val="100000"/>
              </a:lnSpc>
              <a:buClr>
                <a:srgbClr val="E5007F"/>
              </a:buClr>
              <a:defRPr sz="2000" b="0" i="0">
                <a:solidFill>
                  <a:srgbClr val="575756"/>
                </a:solidFill>
                <a:latin typeface="+mn-lt"/>
                <a:ea typeface="Flanders Art Sans" panose="00000500000000000000" pitchFamily="2" charset="0"/>
                <a:cs typeface="Flanders Art Sans" panose="00000500000000000000" pitchFamily="2" charset="0"/>
              </a:defRPr>
            </a:lvl3pPr>
            <a:lvl4pPr>
              <a:lnSpc>
                <a:spcPct val="100000"/>
              </a:lnSpc>
              <a:buClr>
                <a:srgbClr val="E5007F"/>
              </a:buClr>
              <a:defRPr sz="1800" b="0" i="0">
                <a:solidFill>
                  <a:srgbClr val="575756"/>
                </a:solidFill>
                <a:latin typeface="+mn-lt"/>
                <a:ea typeface="Flanders Art Sans" panose="00000500000000000000" pitchFamily="2" charset="0"/>
                <a:cs typeface="Flanders Art Sans" panose="00000500000000000000" pitchFamily="2" charset="0"/>
              </a:defRPr>
            </a:lvl4pPr>
            <a:lvl5pPr>
              <a:lnSpc>
                <a:spcPct val="100000"/>
              </a:lnSpc>
              <a:buClr>
                <a:srgbClr val="E5007F"/>
              </a:buClr>
              <a:defRPr sz="1600" b="0" i="0">
                <a:solidFill>
                  <a:srgbClr val="575756"/>
                </a:solidFill>
                <a:latin typeface="+mn-lt"/>
                <a:ea typeface="Flanders Art Sans" panose="00000500000000000000" pitchFamily="2" charset="0"/>
                <a:cs typeface="Flanders Art Sans" panose="00000500000000000000" pitchFamily="2" charset="0"/>
              </a:defRPr>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3" name="Tijdelijke aanduiding voor dianummer 2"/>
          <p:cNvSpPr>
            <a:spLocks noGrp="1"/>
          </p:cNvSpPr>
          <p:nvPr>
            <p:ph type="sldNum" sz="quarter" idx="11"/>
          </p:nvPr>
        </p:nvSpPr>
        <p:spPr>
          <a:xfrm>
            <a:off x="6553200" y="6356350"/>
            <a:ext cx="2133600" cy="365125"/>
          </a:xfrm>
          <a:prstGeom prst="rect">
            <a:avLst/>
          </a:prstGeom>
        </p:spPr>
        <p:txBody>
          <a:bodyPr/>
          <a:lstStyle>
            <a:lvl1pPr>
              <a:defRPr>
                <a:latin typeface="+mn-lt"/>
              </a:defRPr>
            </a:lvl1pPr>
          </a:lstStyle>
          <a:p>
            <a:fld id="{20D1DFF5-FA48-441E-B28F-CDEF6EC297A7}" type="slidenum">
              <a:rPr lang="nl-BE" smtClean="0">
                <a:solidFill>
                  <a:prstClr val="black"/>
                </a:solidFill>
              </a:rPr>
              <a:pPr/>
              <a:t>‹nr.›</a:t>
            </a:fld>
            <a:endParaRPr lang="nl-BE" dirty="0">
              <a:solidFill>
                <a:prstClr val="black"/>
              </a:solidFill>
            </a:endParaRPr>
          </a:p>
        </p:txBody>
      </p:sp>
    </p:spTree>
    <p:extLst>
      <p:ext uri="{BB962C8B-B14F-4D97-AF65-F5344CB8AC3E}">
        <p14:creationId xmlns:p14="http://schemas.microsoft.com/office/powerpoint/2010/main" val="1821496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edan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a:lvl1pPr>
          </a:lstStyle>
          <a:p>
            <a:r>
              <a:rPr lang="nl-NL" dirty="0"/>
              <a:t>Klik om de stijl te bewerken</a:t>
            </a:r>
            <a:endParaRPr lang="nl-BE" dirty="0"/>
          </a:p>
        </p:txBody>
      </p:sp>
      <p:sp>
        <p:nvSpPr>
          <p:cNvPr id="3" name="Text Box 7"/>
          <p:cNvSpPr txBox="1">
            <a:spLocks noChangeArrowheads="1"/>
          </p:cNvSpPr>
          <p:nvPr userDrawn="1"/>
        </p:nvSpPr>
        <p:spPr bwMode="auto">
          <a:xfrm>
            <a:off x="395288" y="6381328"/>
            <a:ext cx="42481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nSpc>
                <a:spcPct val="102000"/>
              </a:lnSpc>
            </a:pPr>
            <a:r>
              <a:rPr lang="nl-BE" altLang="nl-BE" sz="1400" dirty="0">
                <a:latin typeface="Calibri Light" pitchFamily="32" charset="0"/>
              </a:rPr>
              <a:t>facebook.com/</a:t>
            </a:r>
            <a:r>
              <a:rPr lang="nl-BE" altLang="nl-BE" sz="1400" dirty="0" err="1">
                <a:latin typeface="Calibri Light" pitchFamily="32" charset="0"/>
              </a:rPr>
              <a:t>onafhankelijk.leven</a:t>
            </a:r>
            <a:endParaRPr lang="nl-BE" altLang="nl-BE" sz="1400" dirty="0">
              <a:latin typeface="Calibri Light" pitchFamily="32" charset="0"/>
            </a:endParaRPr>
          </a:p>
        </p:txBody>
      </p:sp>
      <p:sp>
        <p:nvSpPr>
          <p:cNvPr id="4" name="Text Box 8"/>
          <p:cNvSpPr txBox="1">
            <a:spLocks noChangeArrowheads="1"/>
          </p:cNvSpPr>
          <p:nvPr userDrawn="1"/>
        </p:nvSpPr>
        <p:spPr bwMode="auto">
          <a:xfrm>
            <a:off x="3322391" y="6381328"/>
            <a:ext cx="15113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nSpc>
                <a:spcPct val="102000"/>
              </a:lnSpc>
            </a:pPr>
            <a:r>
              <a:rPr lang="nl-BE" altLang="nl-BE" sz="1400">
                <a:latin typeface="Calibri Light" pitchFamily="32" charset="0"/>
              </a:rPr>
              <a:t>@OnafhankelijkL</a:t>
            </a:r>
          </a:p>
        </p:txBody>
      </p:sp>
      <p:sp>
        <p:nvSpPr>
          <p:cNvPr id="5" name="Text Box 9"/>
          <p:cNvSpPr txBox="1">
            <a:spLocks noChangeArrowheads="1"/>
          </p:cNvSpPr>
          <p:nvPr userDrawn="1"/>
        </p:nvSpPr>
        <p:spPr bwMode="auto">
          <a:xfrm>
            <a:off x="5075362" y="6381328"/>
            <a:ext cx="22685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nSpc>
                <a:spcPct val="102000"/>
              </a:lnSpc>
            </a:pPr>
            <a:r>
              <a:rPr lang="nl-BE" altLang="nl-BE" sz="1400" dirty="0">
                <a:solidFill>
                  <a:prstClr val="black"/>
                </a:solidFill>
                <a:latin typeface="Calibri Light" pitchFamily="32" charset="0"/>
              </a:rPr>
              <a:t>www.onafhankelijkleven.be</a:t>
            </a:r>
          </a:p>
        </p:txBody>
      </p:sp>
      <p:pic>
        <p:nvPicPr>
          <p:cNvPr id="6"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88024" y="6417840"/>
            <a:ext cx="227013" cy="227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31840" y="6417840"/>
            <a:ext cx="227013" cy="227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12"/>
          <p:cNvSpPr>
            <a:spLocks noChangeArrowheads="1"/>
          </p:cNvSpPr>
          <p:nvPr userDrawn="1"/>
        </p:nvSpPr>
        <p:spPr bwMode="auto">
          <a:xfrm>
            <a:off x="179512" y="6417840"/>
            <a:ext cx="222250" cy="222250"/>
          </a:xfrm>
          <a:prstGeom prst="rect">
            <a:avLst/>
          </a:prstGeom>
          <a:blipFill dpi="0" rotWithShape="0">
            <a:blip r:embed="rId4"/>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ctr"/>
            <a:r>
              <a:rPr lang="nl-BE" altLang="nl-BE"/>
              <a:t> </a:t>
            </a:r>
          </a:p>
        </p:txBody>
      </p:sp>
      <p:sp>
        <p:nvSpPr>
          <p:cNvPr id="10" name="Tijdelijke aanduiding voor tekst 9"/>
          <p:cNvSpPr>
            <a:spLocks noGrp="1"/>
          </p:cNvSpPr>
          <p:nvPr>
            <p:ph type="body" sz="quarter" idx="10"/>
          </p:nvPr>
        </p:nvSpPr>
        <p:spPr>
          <a:xfrm>
            <a:off x="2551200" y="3212425"/>
            <a:ext cx="4608512" cy="1368425"/>
          </a:xfrm>
          <a:prstGeom prst="rect">
            <a:avLst/>
          </a:prstGeom>
        </p:spPr>
        <p:txBody>
          <a:bodyPr/>
          <a:lstStyle>
            <a:lvl1pPr>
              <a:defRPr baseline="0"/>
            </a:lvl1pPr>
          </a:lstStyle>
          <a:p>
            <a:pPr lvl="0"/>
            <a:endParaRPr lang="nl-BE" dirty="0"/>
          </a:p>
        </p:txBody>
      </p:sp>
    </p:spTree>
    <p:extLst>
      <p:ext uri="{BB962C8B-B14F-4D97-AF65-F5344CB8AC3E}">
        <p14:creationId xmlns:p14="http://schemas.microsoft.com/office/powerpoint/2010/main" val="1587048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4" name="Tijdelijke aanduiding voor tekst 3"/>
          <p:cNvSpPr>
            <a:spLocks noGrp="1"/>
          </p:cNvSpPr>
          <p:nvPr>
            <p:ph type="body" sz="quarter" idx="10"/>
          </p:nvPr>
        </p:nvSpPr>
        <p:spPr>
          <a:xfrm>
            <a:off x="1331913" y="2133625"/>
            <a:ext cx="7506865" cy="4103687"/>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993256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Inhoud van twee">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2"/>
            <a:ext cx="9144000" cy="16086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7680" y="580413"/>
            <a:ext cx="400320" cy="3917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24001" y="6309335"/>
            <a:ext cx="1314720" cy="3614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Rectangle 3"/>
          <p:cNvSpPr>
            <a:spLocks noGrp="1" noChangeArrowheads="1"/>
          </p:cNvSpPr>
          <p:nvPr>
            <p:ph type="body" idx="1"/>
          </p:nvPr>
        </p:nvSpPr>
        <p:spPr>
          <a:xfrm>
            <a:off x="1259654" y="2037724"/>
            <a:ext cx="6264695" cy="4248150"/>
          </a:xfrm>
          <a:ln/>
        </p:spPr>
        <p:txBody>
          <a:bodyPr>
            <a:normAutofit/>
          </a:bodyPr>
          <a:lstStyle>
            <a:lvl1pPr>
              <a:defRPr sz="2400">
                <a:latin typeface="Calibri Light" panose="020F0302020204030204" pitchFamily="34" charset="0"/>
              </a:defRPr>
            </a:lvl1pPr>
          </a:lstStyle>
          <a:p>
            <a:pPr lvl="0"/>
            <a:r>
              <a:rPr lang="nl-NL" altLang="nl-BE"/>
              <a:t>Klik om de modelstijlen te bewerken</a:t>
            </a:r>
          </a:p>
          <a:p>
            <a:pPr lvl="1"/>
            <a:r>
              <a:rPr lang="nl-NL" altLang="nl-BE"/>
              <a:t>Tweede niveau</a:t>
            </a:r>
          </a:p>
        </p:txBody>
      </p:sp>
      <p:sp>
        <p:nvSpPr>
          <p:cNvPr id="2" name="Titel 1"/>
          <p:cNvSpPr>
            <a:spLocks noGrp="1"/>
          </p:cNvSpPr>
          <p:nvPr>
            <p:ph type="title"/>
          </p:nvPr>
        </p:nvSpPr>
        <p:spPr/>
        <p:txBody>
          <a:bodyPr/>
          <a:lstStyle/>
          <a:p>
            <a:r>
              <a:rPr lang="nl-NL"/>
              <a:t>Klik om de stijl te bewerken</a:t>
            </a:r>
            <a:endParaRPr lang="nl-BE" dirty="0"/>
          </a:p>
        </p:txBody>
      </p:sp>
    </p:spTree>
    <p:extLst>
      <p:ext uri="{BB962C8B-B14F-4D97-AF65-F5344CB8AC3E}">
        <p14:creationId xmlns:p14="http://schemas.microsoft.com/office/powerpoint/2010/main" val="1916113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met foto gelukkig gezin">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2627784" y="4725144"/>
            <a:ext cx="5311502" cy="540089"/>
          </a:xfrm>
          <a:prstGeom prst="rect">
            <a:avLst/>
          </a:prstGeom>
        </p:spPr>
        <p:txBody>
          <a:bodyPr/>
          <a:lstStyle>
            <a:lvl1pPr algn="l">
              <a:defRPr sz="1800" baseline="0">
                <a:solidFill>
                  <a:schemeClr val="tx1"/>
                </a:solidFill>
                <a:latin typeface="Calibri Light" panose="020F0302020204030204" pitchFamily="34" charset="0"/>
              </a:defRPr>
            </a:lvl1pPr>
          </a:lstStyle>
          <a:p>
            <a:r>
              <a:rPr lang="nl-NL" dirty="0"/>
              <a:t>Klik hier om te titel toe te voegen</a:t>
            </a:r>
            <a:endParaRPr lang="nl-BE" dirty="0"/>
          </a:p>
        </p:txBody>
      </p:sp>
      <p:sp>
        <p:nvSpPr>
          <p:cNvPr id="3" name="Tijdelijke aanduiding voor afbeelding 2"/>
          <p:cNvSpPr>
            <a:spLocks noGrp="1"/>
          </p:cNvSpPr>
          <p:nvPr>
            <p:ph type="pic" sz="quarter" idx="10" hasCustomPrompt="1"/>
          </p:nvPr>
        </p:nvSpPr>
        <p:spPr>
          <a:xfrm>
            <a:off x="3031523" y="5593822"/>
            <a:ext cx="1187450" cy="995933"/>
          </a:xfrm>
          <a:prstGeom prst="rect">
            <a:avLst/>
          </a:prstGeom>
        </p:spPr>
        <p:txBody>
          <a:bodyPr/>
          <a:lstStyle>
            <a:lvl1pPr marL="0" indent="0">
              <a:buNone/>
              <a:defRPr sz="1400"/>
            </a:lvl1pPr>
          </a:lstStyle>
          <a:p>
            <a:r>
              <a:rPr lang="nl-BE" dirty="0"/>
              <a:t>Teamfoto</a:t>
            </a:r>
          </a:p>
        </p:txBody>
      </p:sp>
      <p:sp>
        <p:nvSpPr>
          <p:cNvPr id="8" name="Tijdelijke aanduiding voor tekst 7"/>
          <p:cNvSpPr>
            <a:spLocks noGrp="1"/>
          </p:cNvSpPr>
          <p:nvPr>
            <p:ph type="body" sz="quarter" idx="11" hasCustomPrompt="1"/>
          </p:nvPr>
        </p:nvSpPr>
        <p:spPr>
          <a:xfrm>
            <a:off x="4218923" y="5751445"/>
            <a:ext cx="3312492" cy="396218"/>
          </a:xfrm>
          <a:prstGeom prst="rect">
            <a:avLst/>
          </a:prstGeom>
        </p:spPr>
        <p:txBody>
          <a:bodyPr/>
          <a:lstStyle>
            <a:lvl1pPr marL="0" indent="0">
              <a:buNone/>
              <a:defRPr sz="1800" baseline="0">
                <a:solidFill>
                  <a:srgbClr val="92D050"/>
                </a:solidFill>
              </a:defRPr>
            </a:lvl1pPr>
          </a:lstStyle>
          <a:p>
            <a:pPr lvl="0"/>
            <a:r>
              <a:rPr lang="nl-BE" dirty="0"/>
              <a:t>Voornaam Naam</a:t>
            </a:r>
          </a:p>
        </p:txBody>
      </p:sp>
      <p:sp>
        <p:nvSpPr>
          <p:cNvPr id="12" name="Tijdelijke aanduiding voor tekst 11"/>
          <p:cNvSpPr>
            <a:spLocks noGrp="1"/>
          </p:cNvSpPr>
          <p:nvPr>
            <p:ph type="body" sz="quarter" idx="12" hasCustomPrompt="1"/>
          </p:nvPr>
        </p:nvSpPr>
        <p:spPr>
          <a:xfrm>
            <a:off x="4218973" y="6148119"/>
            <a:ext cx="2268537" cy="431800"/>
          </a:xfrm>
          <a:prstGeom prst="rect">
            <a:avLst/>
          </a:prstGeom>
        </p:spPr>
        <p:txBody>
          <a:bodyPr/>
          <a:lstStyle>
            <a:lvl1pPr marL="0" indent="0">
              <a:buNone/>
              <a:defRPr sz="1400"/>
            </a:lvl1pPr>
          </a:lstStyle>
          <a:p>
            <a:pPr lvl="0"/>
            <a:r>
              <a:rPr lang="nl-BE" dirty="0"/>
              <a:t>Functie</a:t>
            </a:r>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934474"/>
            <a:ext cx="9144001" cy="2453425"/>
          </a:xfrm>
          <a:prstGeom prst="rect">
            <a:avLst/>
          </a:prstGeom>
        </p:spPr>
      </p:pic>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9712" y="4725144"/>
            <a:ext cx="295275" cy="309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Afbeelding 8"/>
          <p:cNvPicPr>
            <a:picLocks noChangeAspect="1"/>
          </p:cNvPicPr>
          <p:nvPr userDrawn="1"/>
        </p:nvPicPr>
        <p:blipFill rotWithShape="1">
          <a:blip r:embed="rId4">
            <a:extLst>
              <a:ext uri="{28A0092B-C50C-407E-A947-70E740481C1C}">
                <a14:useLocalDpi xmlns:a14="http://schemas.microsoft.com/office/drawing/2010/main" val="0"/>
              </a:ext>
            </a:extLst>
          </a:blip>
          <a:srcRect b="24415"/>
          <a:stretch/>
        </p:blipFill>
        <p:spPr>
          <a:xfrm>
            <a:off x="2782787" y="329514"/>
            <a:ext cx="3362452" cy="1062316"/>
          </a:xfrm>
          <a:prstGeom prst="rect">
            <a:avLst/>
          </a:prstGeom>
        </p:spPr>
      </p:pic>
    </p:spTree>
    <p:extLst>
      <p:ext uri="{BB962C8B-B14F-4D97-AF65-F5344CB8AC3E}">
        <p14:creationId xmlns:p14="http://schemas.microsoft.com/office/powerpoint/2010/main" val="91558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foto conferentie">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2483768" y="4574891"/>
            <a:ext cx="5311502" cy="540089"/>
          </a:xfrm>
          <a:prstGeom prst="rect">
            <a:avLst/>
          </a:prstGeom>
        </p:spPr>
        <p:txBody>
          <a:bodyPr/>
          <a:lstStyle>
            <a:lvl1pPr algn="l">
              <a:defRPr sz="1800" baseline="0">
                <a:solidFill>
                  <a:schemeClr val="tx1"/>
                </a:solidFill>
                <a:latin typeface="Calibri Light" panose="020F0302020204030204" pitchFamily="34" charset="0"/>
              </a:defRPr>
            </a:lvl1pPr>
          </a:lstStyle>
          <a:p>
            <a:r>
              <a:rPr lang="nl-NL" dirty="0"/>
              <a:t>Klik hier om te titel toe te voegen</a:t>
            </a:r>
            <a:endParaRPr lang="nl-BE" dirty="0"/>
          </a:p>
        </p:txBody>
      </p:sp>
      <p:sp>
        <p:nvSpPr>
          <p:cNvPr id="3" name="Tijdelijke aanduiding voor afbeelding 2"/>
          <p:cNvSpPr>
            <a:spLocks noGrp="1"/>
          </p:cNvSpPr>
          <p:nvPr>
            <p:ph type="pic" sz="quarter" idx="10" hasCustomPrompt="1"/>
          </p:nvPr>
        </p:nvSpPr>
        <p:spPr>
          <a:xfrm>
            <a:off x="3031523" y="5593822"/>
            <a:ext cx="1187450" cy="995933"/>
          </a:xfrm>
          <a:prstGeom prst="rect">
            <a:avLst/>
          </a:prstGeom>
        </p:spPr>
        <p:txBody>
          <a:bodyPr/>
          <a:lstStyle>
            <a:lvl1pPr marL="0" indent="0">
              <a:buNone/>
              <a:defRPr sz="1400"/>
            </a:lvl1pPr>
          </a:lstStyle>
          <a:p>
            <a:r>
              <a:rPr lang="nl-BE" dirty="0"/>
              <a:t>Teamfoto</a:t>
            </a:r>
          </a:p>
        </p:txBody>
      </p:sp>
      <p:sp>
        <p:nvSpPr>
          <p:cNvPr id="8" name="Tijdelijke aanduiding voor tekst 7"/>
          <p:cNvSpPr>
            <a:spLocks noGrp="1"/>
          </p:cNvSpPr>
          <p:nvPr>
            <p:ph type="body" sz="quarter" idx="11" hasCustomPrompt="1"/>
          </p:nvPr>
        </p:nvSpPr>
        <p:spPr>
          <a:xfrm>
            <a:off x="4218923" y="5751445"/>
            <a:ext cx="3312492" cy="396218"/>
          </a:xfrm>
          <a:prstGeom prst="rect">
            <a:avLst/>
          </a:prstGeom>
        </p:spPr>
        <p:txBody>
          <a:bodyPr/>
          <a:lstStyle>
            <a:lvl1pPr marL="0" indent="0">
              <a:buNone/>
              <a:defRPr sz="1800" baseline="0">
                <a:solidFill>
                  <a:srgbClr val="92D050"/>
                </a:solidFill>
              </a:defRPr>
            </a:lvl1pPr>
          </a:lstStyle>
          <a:p>
            <a:pPr lvl="0"/>
            <a:r>
              <a:rPr lang="nl-BE" dirty="0"/>
              <a:t>Voornaam Naam</a:t>
            </a:r>
          </a:p>
        </p:txBody>
      </p:sp>
      <p:sp>
        <p:nvSpPr>
          <p:cNvPr id="12" name="Tijdelijke aanduiding voor tekst 11"/>
          <p:cNvSpPr>
            <a:spLocks noGrp="1"/>
          </p:cNvSpPr>
          <p:nvPr>
            <p:ph type="body" sz="quarter" idx="12" hasCustomPrompt="1"/>
          </p:nvPr>
        </p:nvSpPr>
        <p:spPr>
          <a:xfrm>
            <a:off x="4218973" y="6148119"/>
            <a:ext cx="2268537" cy="431800"/>
          </a:xfrm>
          <a:prstGeom prst="rect">
            <a:avLst/>
          </a:prstGeom>
        </p:spPr>
        <p:txBody>
          <a:bodyPr/>
          <a:lstStyle>
            <a:lvl1pPr marL="0" indent="0">
              <a:buNone/>
              <a:defRPr sz="1400"/>
            </a:lvl1pPr>
          </a:lstStyle>
          <a:p>
            <a:pPr lvl="0"/>
            <a:r>
              <a:rPr lang="nl-BE" dirty="0"/>
              <a:t>Functie</a:t>
            </a:r>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07528"/>
            <a:ext cx="9144000" cy="1959429"/>
          </a:xfrm>
          <a:prstGeom prst="rect">
            <a:avLst/>
          </a:prstGeom>
        </p:spPr>
      </p:pic>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9712" y="4574891"/>
            <a:ext cx="295275" cy="309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Afbeelding 8"/>
          <p:cNvPicPr>
            <a:picLocks noChangeAspect="1"/>
          </p:cNvPicPr>
          <p:nvPr userDrawn="1"/>
        </p:nvPicPr>
        <p:blipFill rotWithShape="1">
          <a:blip r:embed="rId4">
            <a:extLst>
              <a:ext uri="{28A0092B-C50C-407E-A947-70E740481C1C}">
                <a14:useLocalDpi xmlns:a14="http://schemas.microsoft.com/office/drawing/2010/main" val="0"/>
              </a:ext>
            </a:extLst>
          </a:blip>
          <a:srcRect b="24415"/>
          <a:stretch/>
        </p:blipFill>
        <p:spPr>
          <a:xfrm>
            <a:off x="2782787" y="329514"/>
            <a:ext cx="3362452" cy="1062316"/>
          </a:xfrm>
          <a:prstGeom prst="rect">
            <a:avLst/>
          </a:prstGeom>
        </p:spPr>
      </p:pic>
    </p:spTree>
    <p:extLst>
      <p:ext uri="{BB962C8B-B14F-4D97-AF65-F5344CB8AC3E}">
        <p14:creationId xmlns:p14="http://schemas.microsoft.com/office/powerpoint/2010/main" val="328247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meisje in bloemenveld">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2411760" y="4574891"/>
            <a:ext cx="5311502" cy="540089"/>
          </a:xfrm>
          <a:prstGeom prst="rect">
            <a:avLst/>
          </a:prstGeom>
        </p:spPr>
        <p:txBody>
          <a:bodyPr/>
          <a:lstStyle>
            <a:lvl1pPr algn="l">
              <a:defRPr sz="1800" baseline="0">
                <a:solidFill>
                  <a:schemeClr val="tx1"/>
                </a:solidFill>
                <a:latin typeface="Calibri Light" panose="020F0302020204030204" pitchFamily="34" charset="0"/>
              </a:defRPr>
            </a:lvl1pPr>
          </a:lstStyle>
          <a:p>
            <a:r>
              <a:rPr lang="nl-NL" dirty="0"/>
              <a:t>Klik hier om te titel toe te voegen</a:t>
            </a:r>
            <a:endParaRPr lang="nl-BE" dirty="0"/>
          </a:p>
        </p:txBody>
      </p:sp>
      <p:sp>
        <p:nvSpPr>
          <p:cNvPr id="3" name="Tijdelijke aanduiding voor afbeelding 2"/>
          <p:cNvSpPr>
            <a:spLocks noGrp="1"/>
          </p:cNvSpPr>
          <p:nvPr>
            <p:ph type="pic" sz="quarter" idx="10" hasCustomPrompt="1"/>
          </p:nvPr>
        </p:nvSpPr>
        <p:spPr>
          <a:xfrm>
            <a:off x="3031523" y="5593822"/>
            <a:ext cx="1187450" cy="995933"/>
          </a:xfrm>
          <a:prstGeom prst="rect">
            <a:avLst/>
          </a:prstGeom>
        </p:spPr>
        <p:txBody>
          <a:bodyPr/>
          <a:lstStyle>
            <a:lvl1pPr marL="0" indent="0">
              <a:buNone/>
              <a:defRPr sz="1400"/>
            </a:lvl1pPr>
          </a:lstStyle>
          <a:p>
            <a:r>
              <a:rPr lang="nl-BE" dirty="0"/>
              <a:t>Teamfoto</a:t>
            </a:r>
          </a:p>
        </p:txBody>
      </p:sp>
      <p:sp>
        <p:nvSpPr>
          <p:cNvPr id="8" name="Tijdelijke aanduiding voor tekst 7"/>
          <p:cNvSpPr>
            <a:spLocks noGrp="1"/>
          </p:cNvSpPr>
          <p:nvPr>
            <p:ph type="body" sz="quarter" idx="11" hasCustomPrompt="1"/>
          </p:nvPr>
        </p:nvSpPr>
        <p:spPr>
          <a:xfrm>
            <a:off x="4218923" y="5751445"/>
            <a:ext cx="3312492" cy="396218"/>
          </a:xfrm>
          <a:prstGeom prst="rect">
            <a:avLst/>
          </a:prstGeom>
        </p:spPr>
        <p:txBody>
          <a:bodyPr/>
          <a:lstStyle>
            <a:lvl1pPr marL="0" indent="0">
              <a:buNone/>
              <a:defRPr sz="1800" baseline="0">
                <a:solidFill>
                  <a:srgbClr val="92D050"/>
                </a:solidFill>
              </a:defRPr>
            </a:lvl1pPr>
          </a:lstStyle>
          <a:p>
            <a:pPr lvl="0"/>
            <a:r>
              <a:rPr lang="nl-BE" dirty="0"/>
              <a:t>Voornaam Naam</a:t>
            </a:r>
          </a:p>
        </p:txBody>
      </p:sp>
      <p:sp>
        <p:nvSpPr>
          <p:cNvPr id="12" name="Tijdelijke aanduiding voor tekst 11"/>
          <p:cNvSpPr>
            <a:spLocks noGrp="1"/>
          </p:cNvSpPr>
          <p:nvPr>
            <p:ph type="body" sz="quarter" idx="12" hasCustomPrompt="1"/>
          </p:nvPr>
        </p:nvSpPr>
        <p:spPr>
          <a:xfrm>
            <a:off x="4218973" y="6148119"/>
            <a:ext cx="2268537" cy="431800"/>
          </a:xfrm>
          <a:prstGeom prst="rect">
            <a:avLst/>
          </a:prstGeom>
        </p:spPr>
        <p:txBody>
          <a:bodyPr/>
          <a:lstStyle>
            <a:lvl1pPr marL="0" indent="0">
              <a:buNone/>
              <a:defRPr sz="1400"/>
            </a:lvl1pPr>
          </a:lstStyle>
          <a:p>
            <a:pPr lvl="0"/>
            <a:r>
              <a:rPr lang="nl-BE" dirty="0"/>
              <a:t>Functie</a:t>
            </a:r>
          </a:p>
        </p:txBody>
      </p:sp>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78824"/>
            <a:ext cx="9144000" cy="1959429"/>
          </a:xfrm>
          <a:prstGeom prst="rect">
            <a:avLst/>
          </a:prstGeom>
        </p:spPr>
      </p:pic>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9712" y="4574891"/>
            <a:ext cx="295275" cy="309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Afbeelding 8"/>
          <p:cNvPicPr>
            <a:picLocks noChangeAspect="1"/>
          </p:cNvPicPr>
          <p:nvPr userDrawn="1"/>
        </p:nvPicPr>
        <p:blipFill rotWithShape="1">
          <a:blip r:embed="rId4">
            <a:extLst>
              <a:ext uri="{28A0092B-C50C-407E-A947-70E740481C1C}">
                <a14:useLocalDpi xmlns:a14="http://schemas.microsoft.com/office/drawing/2010/main" val="0"/>
              </a:ext>
            </a:extLst>
          </a:blip>
          <a:srcRect b="24991"/>
          <a:stretch/>
        </p:blipFill>
        <p:spPr>
          <a:xfrm>
            <a:off x="2782787" y="329514"/>
            <a:ext cx="3362452" cy="1054224"/>
          </a:xfrm>
          <a:prstGeom prst="rect">
            <a:avLst/>
          </a:prstGeom>
        </p:spPr>
      </p:pic>
    </p:spTree>
    <p:extLst>
      <p:ext uri="{BB962C8B-B14F-4D97-AF65-F5344CB8AC3E}">
        <p14:creationId xmlns:p14="http://schemas.microsoft.com/office/powerpoint/2010/main" val="258838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teamfoto">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2411760" y="4558633"/>
            <a:ext cx="5311502" cy="540089"/>
          </a:xfrm>
          <a:prstGeom prst="rect">
            <a:avLst/>
          </a:prstGeom>
        </p:spPr>
        <p:txBody>
          <a:bodyPr/>
          <a:lstStyle>
            <a:lvl1pPr algn="l">
              <a:defRPr sz="1800" baseline="0">
                <a:solidFill>
                  <a:schemeClr val="tx1"/>
                </a:solidFill>
                <a:latin typeface="Calibri Light" panose="020F0302020204030204" pitchFamily="34" charset="0"/>
              </a:defRPr>
            </a:lvl1pPr>
          </a:lstStyle>
          <a:p>
            <a:r>
              <a:rPr lang="nl-NL" dirty="0"/>
              <a:t>Klik hier om te titel toe te voegen</a:t>
            </a:r>
            <a:endParaRPr lang="nl-BE" dirty="0"/>
          </a:p>
        </p:txBody>
      </p:sp>
      <p:sp>
        <p:nvSpPr>
          <p:cNvPr id="3" name="Tijdelijke aanduiding voor afbeelding 2"/>
          <p:cNvSpPr>
            <a:spLocks noGrp="1"/>
          </p:cNvSpPr>
          <p:nvPr>
            <p:ph type="pic" sz="quarter" idx="10" hasCustomPrompt="1"/>
          </p:nvPr>
        </p:nvSpPr>
        <p:spPr>
          <a:xfrm>
            <a:off x="3031523" y="5593822"/>
            <a:ext cx="1187450" cy="995933"/>
          </a:xfrm>
          <a:prstGeom prst="rect">
            <a:avLst/>
          </a:prstGeom>
        </p:spPr>
        <p:txBody>
          <a:bodyPr/>
          <a:lstStyle>
            <a:lvl1pPr marL="0" indent="0">
              <a:buNone/>
              <a:defRPr sz="1400"/>
            </a:lvl1pPr>
          </a:lstStyle>
          <a:p>
            <a:r>
              <a:rPr lang="nl-BE" dirty="0"/>
              <a:t>Teamfoto</a:t>
            </a:r>
          </a:p>
        </p:txBody>
      </p:sp>
      <p:sp>
        <p:nvSpPr>
          <p:cNvPr id="8" name="Tijdelijke aanduiding voor tekst 7"/>
          <p:cNvSpPr>
            <a:spLocks noGrp="1"/>
          </p:cNvSpPr>
          <p:nvPr>
            <p:ph type="body" sz="quarter" idx="11" hasCustomPrompt="1"/>
          </p:nvPr>
        </p:nvSpPr>
        <p:spPr>
          <a:xfrm>
            <a:off x="4218923" y="5751445"/>
            <a:ext cx="3312492" cy="396218"/>
          </a:xfrm>
          <a:prstGeom prst="rect">
            <a:avLst/>
          </a:prstGeom>
        </p:spPr>
        <p:txBody>
          <a:bodyPr/>
          <a:lstStyle>
            <a:lvl1pPr marL="0" indent="0">
              <a:buNone/>
              <a:defRPr sz="1800" baseline="0">
                <a:solidFill>
                  <a:srgbClr val="92D050"/>
                </a:solidFill>
              </a:defRPr>
            </a:lvl1pPr>
          </a:lstStyle>
          <a:p>
            <a:pPr lvl="0"/>
            <a:r>
              <a:rPr lang="nl-BE" dirty="0"/>
              <a:t>Voornaam Naam</a:t>
            </a:r>
          </a:p>
        </p:txBody>
      </p:sp>
      <p:sp>
        <p:nvSpPr>
          <p:cNvPr id="12" name="Tijdelijke aanduiding voor tekst 11"/>
          <p:cNvSpPr>
            <a:spLocks noGrp="1"/>
          </p:cNvSpPr>
          <p:nvPr>
            <p:ph type="body" sz="quarter" idx="12" hasCustomPrompt="1"/>
          </p:nvPr>
        </p:nvSpPr>
        <p:spPr>
          <a:xfrm>
            <a:off x="4218973" y="6148119"/>
            <a:ext cx="2268537" cy="431800"/>
          </a:xfrm>
          <a:prstGeom prst="rect">
            <a:avLst/>
          </a:prstGeom>
        </p:spPr>
        <p:txBody>
          <a:bodyPr/>
          <a:lstStyle>
            <a:lvl1pPr marL="0" indent="0">
              <a:buNone/>
              <a:defRPr sz="1400"/>
            </a:lvl1pPr>
          </a:lstStyle>
          <a:p>
            <a:pPr lvl="0"/>
            <a:r>
              <a:rPr lang="nl-BE" dirty="0"/>
              <a:t>Functie</a:t>
            </a:r>
          </a:p>
        </p:txBody>
      </p:sp>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46752"/>
            <a:ext cx="9144000" cy="1959429"/>
          </a:xfrm>
          <a:prstGeom prst="rect">
            <a:avLst/>
          </a:prstGeom>
        </p:spPr>
      </p:pic>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9712" y="4574891"/>
            <a:ext cx="295275" cy="309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Afbeelding 8"/>
          <p:cNvPicPr>
            <a:picLocks noChangeAspect="1"/>
          </p:cNvPicPr>
          <p:nvPr userDrawn="1"/>
        </p:nvPicPr>
        <p:blipFill rotWithShape="1">
          <a:blip r:embed="rId4">
            <a:extLst>
              <a:ext uri="{28A0092B-C50C-407E-A947-70E740481C1C}">
                <a14:useLocalDpi xmlns:a14="http://schemas.microsoft.com/office/drawing/2010/main" val="0"/>
              </a:ext>
            </a:extLst>
          </a:blip>
          <a:srcRect b="23840"/>
          <a:stretch/>
        </p:blipFill>
        <p:spPr>
          <a:xfrm>
            <a:off x="2782787" y="329514"/>
            <a:ext cx="3362452" cy="1070408"/>
          </a:xfrm>
          <a:prstGeom prst="rect">
            <a:avLst/>
          </a:prstGeom>
        </p:spPr>
      </p:pic>
    </p:spTree>
    <p:extLst>
      <p:ext uri="{BB962C8B-B14F-4D97-AF65-F5344CB8AC3E}">
        <p14:creationId xmlns:p14="http://schemas.microsoft.com/office/powerpoint/2010/main" val="54937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jongen met downsyndroom">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2411760" y="4567521"/>
            <a:ext cx="5311502" cy="540089"/>
          </a:xfrm>
          <a:prstGeom prst="rect">
            <a:avLst/>
          </a:prstGeom>
        </p:spPr>
        <p:txBody>
          <a:bodyPr/>
          <a:lstStyle>
            <a:lvl1pPr algn="l">
              <a:defRPr sz="1800" baseline="0">
                <a:solidFill>
                  <a:schemeClr val="tx1"/>
                </a:solidFill>
                <a:latin typeface="Calibri Light" panose="020F0302020204030204" pitchFamily="34" charset="0"/>
              </a:defRPr>
            </a:lvl1pPr>
          </a:lstStyle>
          <a:p>
            <a:r>
              <a:rPr lang="nl-NL" dirty="0"/>
              <a:t>Klik hier om te titel toe te voegen</a:t>
            </a:r>
            <a:endParaRPr lang="nl-BE" dirty="0"/>
          </a:p>
        </p:txBody>
      </p:sp>
      <p:sp>
        <p:nvSpPr>
          <p:cNvPr id="3" name="Tijdelijke aanduiding voor afbeelding 2"/>
          <p:cNvSpPr>
            <a:spLocks noGrp="1"/>
          </p:cNvSpPr>
          <p:nvPr>
            <p:ph type="pic" sz="quarter" idx="10" hasCustomPrompt="1"/>
          </p:nvPr>
        </p:nvSpPr>
        <p:spPr>
          <a:xfrm>
            <a:off x="3031523" y="5593822"/>
            <a:ext cx="1187450" cy="995933"/>
          </a:xfrm>
          <a:prstGeom prst="rect">
            <a:avLst/>
          </a:prstGeom>
        </p:spPr>
        <p:txBody>
          <a:bodyPr/>
          <a:lstStyle>
            <a:lvl1pPr marL="0" indent="0">
              <a:buNone/>
              <a:defRPr sz="1400"/>
            </a:lvl1pPr>
          </a:lstStyle>
          <a:p>
            <a:r>
              <a:rPr lang="nl-BE" dirty="0"/>
              <a:t>Teamfoto</a:t>
            </a:r>
          </a:p>
        </p:txBody>
      </p:sp>
      <p:sp>
        <p:nvSpPr>
          <p:cNvPr id="8" name="Tijdelijke aanduiding voor tekst 7"/>
          <p:cNvSpPr>
            <a:spLocks noGrp="1"/>
          </p:cNvSpPr>
          <p:nvPr>
            <p:ph type="body" sz="quarter" idx="11" hasCustomPrompt="1"/>
          </p:nvPr>
        </p:nvSpPr>
        <p:spPr>
          <a:xfrm>
            <a:off x="4218923" y="5751445"/>
            <a:ext cx="3312492" cy="396218"/>
          </a:xfrm>
          <a:prstGeom prst="rect">
            <a:avLst/>
          </a:prstGeom>
        </p:spPr>
        <p:txBody>
          <a:bodyPr/>
          <a:lstStyle>
            <a:lvl1pPr marL="0" indent="0">
              <a:buNone/>
              <a:defRPr sz="1800" baseline="0">
                <a:solidFill>
                  <a:srgbClr val="92D050"/>
                </a:solidFill>
              </a:defRPr>
            </a:lvl1pPr>
          </a:lstStyle>
          <a:p>
            <a:pPr lvl="0"/>
            <a:r>
              <a:rPr lang="nl-BE" dirty="0"/>
              <a:t>Voornaam Naam</a:t>
            </a:r>
          </a:p>
        </p:txBody>
      </p:sp>
      <p:sp>
        <p:nvSpPr>
          <p:cNvPr id="12" name="Tijdelijke aanduiding voor tekst 11"/>
          <p:cNvSpPr>
            <a:spLocks noGrp="1"/>
          </p:cNvSpPr>
          <p:nvPr>
            <p:ph type="body" sz="quarter" idx="12" hasCustomPrompt="1"/>
          </p:nvPr>
        </p:nvSpPr>
        <p:spPr>
          <a:xfrm>
            <a:off x="4218973" y="6148119"/>
            <a:ext cx="2268537" cy="431800"/>
          </a:xfrm>
          <a:prstGeom prst="rect">
            <a:avLst/>
          </a:prstGeom>
        </p:spPr>
        <p:txBody>
          <a:bodyPr/>
          <a:lstStyle>
            <a:lvl1pPr marL="0" indent="0">
              <a:buNone/>
              <a:defRPr sz="1400"/>
            </a:lvl1pPr>
          </a:lstStyle>
          <a:p>
            <a:pPr lvl="0"/>
            <a:r>
              <a:rPr lang="nl-BE" dirty="0"/>
              <a:t>Functie</a:t>
            </a:r>
          </a:p>
        </p:txBody>
      </p:sp>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79503"/>
            <a:ext cx="9144000" cy="1959429"/>
          </a:xfrm>
          <a:prstGeom prst="rect">
            <a:avLst/>
          </a:prstGeom>
        </p:spPr>
      </p:pic>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9712" y="4574891"/>
            <a:ext cx="295275" cy="309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Afbeelding 8"/>
          <p:cNvPicPr>
            <a:picLocks noChangeAspect="1"/>
          </p:cNvPicPr>
          <p:nvPr userDrawn="1"/>
        </p:nvPicPr>
        <p:blipFill rotWithShape="1">
          <a:blip r:embed="rId4">
            <a:extLst>
              <a:ext uri="{28A0092B-C50C-407E-A947-70E740481C1C}">
                <a14:useLocalDpi xmlns:a14="http://schemas.microsoft.com/office/drawing/2010/main" val="0"/>
              </a:ext>
            </a:extLst>
          </a:blip>
          <a:srcRect b="25567"/>
          <a:stretch/>
        </p:blipFill>
        <p:spPr>
          <a:xfrm>
            <a:off x="2782787" y="329514"/>
            <a:ext cx="3362452" cy="1046132"/>
          </a:xfrm>
          <a:prstGeom prst="rect">
            <a:avLst/>
          </a:prstGeom>
        </p:spPr>
      </p:pic>
    </p:spTree>
    <p:extLst>
      <p:ext uri="{BB962C8B-B14F-4D97-AF65-F5344CB8AC3E}">
        <p14:creationId xmlns:p14="http://schemas.microsoft.com/office/powerpoint/2010/main" val="168392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mensen in rolstoel">
    <p:spTree>
      <p:nvGrpSpPr>
        <p:cNvPr id="1" name=""/>
        <p:cNvGrpSpPr/>
        <p:nvPr/>
      </p:nvGrpSpPr>
      <p:grpSpPr>
        <a:xfrm>
          <a:off x="0" y="0"/>
          <a:ext cx="0" cy="0"/>
          <a:chOff x="0" y="0"/>
          <a:chExt cx="0" cy="0"/>
        </a:xfrm>
      </p:grpSpPr>
      <p:sp>
        <p:nvSpPr>
          <p:cNvPr id="5" name="Titel 4"/>
          <p:cNvSpPr>
            <a:spLocks noGrp="1"/>
          </p:cNvSpPr>
          <p:nvPr>
            <p:ph type="title" hasCustomPrompt="1"/>
          </p:nvPr>
        </p:nvSpPr>
        <p:spPr>
          <a:xfrm>
            <a:off x="2483768" y="4539848"/>
            <a:ext cx="5311502" cy="540089"/>
          </a:xfrm>
          <a:prstGeom prst="rect">
            <a:avLst/>
          </a:prstGeom>
        </p:spPr>
        <p:txBody>
          <a:bodyPr/>
          <a:lstStyle>
            <a:lvl1pPr algn="l">
              <a:defRPr sz="1800" baseline="0">
                <a:solidFill>
                  <a:schemeClr val="tx1"/>
                </a:solidFill>
                <a:latin typeface="Calibri Light" panose="020F0302020204030204" pitchFamily="34" charset="0"/>
              </a:defRPr>
            </a:lvl1pPr>
          </a:lstStyle>
          <a:p>
            <a:r>
              <a:rPr lang="nl-NL" dirty="0"/>
              <a:t>Klik hier om te titel toe te voegen</a:t>
            </a:r>
            <a:endParaRPr lang="nl-BE" dirty="0"/>
          </a:p>
        </p:txBody>
      </p:sp>
      <p:sp>
        <p:nvSpPr>
          <p:cNvPr id="3" name="Tijdelijke aanduiding voor afbeelding 2"/>
          <p:cNvSpPr>
            <a:spLocks noGrp="1"/>
          </p:cNvSpPr>
          <p:nvPr>
            <p:ph type="pic" sz="quarter" idx="10" hasCustomPrompt="1"/>
          </p:nvPr>
        </p:nvSpPr>
        <p:spPr>
          <a:xfrm>
            <a:off x="3031523" y="5593822"/>
            <a:ext cx="1187450" cy="995933"/>
          </a:xfrm>
          <a:prstGeom prst="rect">
            <a:avLst/>
          </a:prstGeom>
        </p:spPr>
        <p:txBody>
          <a:bodyPr/>
          <a:lstStyle>
            <a:lvl1pPr marL="0" indent="0">
              <a:buNone/>
              <a:defRPr sz="1400"/>
            </a:lvl1pPr>
          </a:lstStyle>
          <a:p>
            <a:r>
              <a:rPr lang="nl-BE" dirty="0"/>
              <a:t>Teamfoto</a:t>
            </a:r>
          </a:p>
        </p:txBody>
      </p:sp>
      <p:sp>
        <p:nvSpPr>
          <p:cNvPr id="8" name="Tijdelijke aanduiding voor tekst 7"/>
          <p:cNvSpPr>
            <a:spLocks noGrp="1"/>
          </p:cNvSpPr>
          <p:nvPr>
            <p:ph type="body" sz="quarter" idx="11" hasCustomPrompt="1"/>
          </p:nvPr>
        </p:nvSpPr>
        <p:spPr>
          <a:xfrm>
            <a:off x="4218923" y="5751445"/>
            <a:ext cx="3312492" cy="396218"/>
          </a:xfrm>
          <a:prstGeom prst="rect">
            <a:avLst/>
          </a:prstGeom>
        </p:spPr>
        <p:txBody>
          <a:bodyPr/>
          <a:lstStyle>
            <a:lvl1pPr marL="0" indent="0">
              <a:buNone/>
              <a:defRPr sz="1800" baseline="0">
                <a:solidFill>
                  <a:srgbClr val="92D050"/>
                </a:solidFill>
              </a:defRPr>
            </a:lvl1pPr>
          </a:lstStyle>
          <a:p>
            <a:pPr lvl="0"/>
            <a:r>
              <a:rPr lang="nl-BE" dirty="0"/>
              <a:t>Voornaam Naam</a:t>
            </a:r>
          </a:p>
        </p:txBody>
      </p:sp>
      <p:sp>
        <p:nvSpPr>
          <p:cNvPr id="12" name="Tijdelijke aanduiding voor tekst 11"/>
          <p:cNvSpPr>
            <a:spLocks noGrp="1"/>
          </p:cNvSpPr>
          <p:nvPr>
            <p:ph type="body" sz="quarter" idx="12" hasCustomPrompt="1"/>
          </p:nvPr>
        </p:nvSpPr>
        <p:spPr>
          <a:xfrm>
            <a:off x="4218973" y="6148119"/>
            <a:ext cx="2268537" cy="431800"/>
          </a:xfrm>
          <a:prstGeom prst="rect">
            <a:avLst/>
          </a:prstGeom>
        </p:spPr>
        <p:txBody>
          <a:bodyPr/>
          <a:lstStyle>
            <a:lvl1pPr marL="0" indent="0">
              <a:buNone/>
              <a:defRPr sz="1400"/>
            </a:lvl1pPr>
          </a:lstStyle>
          <a:p>
            <a:pPr lvl="0"/>
            <a:r>
              <a:rPr lang="nl-BE" dirty="0"/>
              <a:t>Functie</a:t>
            </a:r>
          </a:p>
        </p:txBody>
      </p:sp>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00639"/>
            <a:ext cx="9144000" cy="1959429"/>
          </a:xfrm>
          <a:prstGeom prst="rect">
            <a:avLst/>
          </a:prstGeom>
        </p:spPr>
      </p:pic>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9712" y="4574891"/>
            <a:ext cx="295275" cy="309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Afbeelding 8"/>
          <p:cNvPicPr>
            <a:picLocks noChangeAspect="1"/>
          </p:cNvPicPr>
          <p:nvPr userDrawn="1"/>
        </p:nvPicPr>
        <p:blipFill rotWithShape="1">
          <a:blip r:embed="rId4">
            <a:extLst>
              <a:ext uri="{28A0092B-C50C-407E-A947-70E740481C1C}">
                <a14:useLocalDpi xmlns:a14="http://schemas.microsoft.com/office/drawing/2010/main" val="0"/>
              </a:ext>
            </a:extLst>
          </a:blip>
          <a:srcRect b="27294"/>
          <a:stretch/>
        </p:blipFill>
        <p:spPr>
          <a:xfrm>
            <a:off x="2782787" y="329514"/>
            <a:ext cx="3362452" cy="1021856"/>
          </a:xfrm>
          <a:prstGeom prst="rect">
            <a:avLst/>
          </a:prstGeom>
        </p:spPr>
      </p:pic>
    </p:spTree>
    <p:extLst>
      <p:ext uri="{BB962C8B-B14F-4D97-AF65-F5344CB8AC3E}">
        <p14:creationId xmlns:p14="http://schemas.microsoft.com/office/powerpoint/2010/main" val="130457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pic>
        <p:nvPicPr>
          <p:cNvPr id="10"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4000" cy="1608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el 1"/>
          <p:cNvSpPr>
            <a:spLocks noGrp="1"/>
          </p:cNvSpPr>
          <p:nvPr>
            <p:ph type="title"/>
          </p:nvPr>
        </p:nvSpPr>
        <p:spPr>
          <a:xfrm>
            <a:off x="1331640" y="232569"/>
            <a:ext cx="7507138" cy="1143000"/>
          </a:xfrm>
          <a:prstGeom prst="rect">
            <a:avLst/>
          </a:prstGeom>
        </p:spPr>
        <p:txBody>
          <a:bodyPr>
            <a:normAutofit/>
          </a:bodyPr>
          <a:lstStyle>
            <a:lvl1pPr algn="l">
              <a:defRPr sz="3200">
                <a:solidFill>
                  <a:schemeClr val="bg1"/>
                </a:solidFill>
                <a:latin typeface="Calibri Light" panose="020F0302020204030204" pitchFamily="34" charset="0"/>
              </a:defRPr>
            </a:lvl1pPr>
          </a:lstStyle>
          <a:p>
            <a:r>
              <a:rPr lang="nl-NL" dirty="0"/>
              <a:t>Klik om de stijl te bewerken</a:t>
            </a:r>
            <a:endParaRPr lang="nl-BE" dirty="0"/>
          </a:p>
        </p:txBody>
      </p:sp>
      <p:sp>
        <p:nvSpPr>
          <p:cNvPr id="7" name="Tijdelijke aanduiding voor afbeelding 6"/>
          <p:cNvSpPr>
            <a:spLocks noGrp="1"/>
          </p:cNvSpPr>
          <p:nvPr>
            <p:ph type="pic" sz="quarter" idx="13"/>
          </p:nvPr>
        </p:nvSpPr>
        <p:spPr>
          <a:xfrm>
            <a:off x="323528" y="1988840"/>
            <a:ext cx="5256584" cy="3888432"/>
          </a:xfrm>
          <a:prstGeom prst="rect">
            <a:avLst/>
          </a:prstGeom>
        </p:spPr>
        <p:txBody>
          <a:bodyPr/>
          <a:lstStyle>
            <a:lvl1pPr marL="0" indent="0">
              <a:buNone/>
              <a:defRPr/>
            </a:lvl1pPr>
          </a:lstStyle>
          <a:p>
            <a:endParaRPr lang="nl-BE" dirty="0"/>
          </a:p>
        </p:txBody>
      </p:sp>
      <p:pic>
        <p:nvPicPr>
          <p:cNvPr id="11"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8013" y="581025"/>
            <a:ext cx="400050" cy="390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Rectangle 3"/>
          <p:cNvSpPr>
            <a:spLocks noGrp="1" noChangeArrowheads="1"/>
          </p:cNvSpPr>
          <p:nvPr>
            <p:ph type="body" idx="1"/>
          </p:nvPr>
        </p:nvSpPr>
        <p:spPr>
          <a:xfrm>
            <a:off x="6012160" y="1988840"/>
            <a:ext cx="2826618" cy="3888432"/>
          </a:xfrm>
          <a:prstGeom prst="rect">
            <a:avLst/>
          </a:prstGeom>
          <a:ln/>
        </p:spPr>
        <p:txBody>
          <a:bodyPr>
            <a:normAutofit/>
          </a:bodyPr>
          <a:lstStyle>
            <a:lvl1pPr>
              <a:defRPr sz="2000">
                <a:latin typeface="Calibri Light" panose="020F0302020204030204" pitchFamily="34" charset="0"/>
              </a:defRPr>
            </a:lvl1pPr>
          </a:lstStyle>
          <a:p>
            <a:pPr marL="430213" indent="-323850">
              <a:buSzPct val="107000"/>
              <a:buFont typeface="Times New Roman" pitchFamily="16" charset="0"/>
              <a:buBlip>
                <a:blip r:embed="rId4"/>
              </a:buBlip>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nl-BE" altLang="nl-BE" dirty="0"/>
              <a:t>Eerste onderwerp</a:t>
            </a:r>
          </a:p>
          <a:p>
            <a:pPr marL="430213" indent="-323850">
              <a:buSzPct val="107000"/>
              <a:buFont typeface="Times New Roman" pitchFamily="16" charset="0"/>
              <a:buBlip>
                <a:blip r:embed="rId4"/>
              </a:buBlip>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nl-BE" altLang="nl-BE" dirty="0"/>
              <a:t>Tweede onderwerp</a:t>
            </a:r>
          </a:p>
        </p:txBody>
      </p:sp>
      <p:pic>
        <p:nvPicPr>
          <p:cNvPr id="13"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24328" y="6309320"/>
            <a:ext cx="1314450" cy="36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0290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3.png"/><Relationship Id="rId5" Type="http://schemas.openxmlformats.org/officeDocument/2006/relationships/slideLayout" Target="../slideLayouts/slideLayout17.xml"/><Relationship Id="rId10" Type="http://schemas.openxmlformats.org/officeDocument/2006/relationships/image" Target="../media/image10.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3.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0.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14">
            <a:extLst>
              <a:ext uri="{28A0092B-C50C-407E-A947-70E740481C1C}">
                <a14:useLocalDpi xmlns:a14="http://schemas.microsoft.com/office/drawing/2010/main" val="0"/>
              </a:ext>
            </a:extLst>
          </a:blip>
          <a:srcRect b="24991"/>
          <a:stretch/>
        </p:blipFill>
        <p:spPr>
          <a:xfrm>
            <a:off x="2782787" y="329514"/>
            <a:ext cx="3362452" cy="1054224"/>
          </a:xfrm>
          <a:prstGeom prst="rect">
            <a:avLst/>
          </a:prstGeom>
        </p:spPr>
      </p:pic>
    </p:spTree>
    <p:extLst>
      <p:ext uri="{BB962C8B-B14F-4D97-AF65-F5344CB8AC3E}">
        <p14:creationId xmlns:p14="http://schemas.microsoft.com/office/powerpoint/2010/main" val="4280250886"/>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1" r:id="rId3"/>
    <p:sldLayoutId id="2147483662" r:id="rId4"/>
    <p:sldLayoutId id="2147483663" r:id="rId5"/>
    <p:sldLayoutId id="2147483664" r:id="rId6"/>
    <p:sldLayoutId id="2147483665" r:id="rId7"/>
    <p:sldLayoutId id="2147483666" r:id="rId8"/>
    <p:sldLayoutId id="2147483672" r:id="rId9"/>
    <p:sldLayoutId id="2147483673" r:id="rId10"/>
    <p:sldLayoutId id="2147483674" r:id="rId11"/>
    <p:sldLayoutId id="2147483675" r:id="rId12"/>
  </p:sldLayoutIdLst>
  <p:hf hdr="0" ftr="0" dt="0"/>
  <p:txStyles>
    <p:titleStyle>
      <a:lvl1pPr algn="l" defTabSz="914400" rtl="0" eaLnBrk="1" latinLnBrk="0" hangingPunct="1">
        <a:spcBef>
          <a:spcPct val="0"/>
        </a:spcBef>
        <a:buNone/>
        <a:defRPr sz="2000" b="1" kern="1200" baseline="0">
          <a:solidFill>
            <a:schemeClr val="tx1"/>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 y="0"/>
            <a:ext cx="9144000" cy="1608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jdelijke aanduiding voor titel 1"/>
          <p:cNvSpPr>
            <a:spLocks noGrp="1"/>
          </p:cNvSpPr>
          <p:nvPr>
            <p:ph type="title"/>
          </p:nvPr>
        </p:nvSpPr>
        <p:spPr>
          <a:xfrm>
            <a:off x="818431" y="232569"/>
            <a:ext cx="7507138" cy="1143000"/>
          </a:xfrm>
          <a:prstGeom prst="rect">
            <a:avLst/>
          </a:prstGeom>
        </p:spPr>
        <p:txBody>
          <a:bodyPr vert="horz" lIns="91440" tIns="45720" rIns="91440" bIns="45720" rtlCol="0" anchor="ctr">
            <a:normAutofit/>
          </a:bodyPr>
          <a:lstStyle/>
          <a:p>
            <a:r>
              <a:rPr lang="nl-NL" dirty="0"/>
              <a:t>Klik om de stijl te bewerken</a:t>
            </a:r>
            <a:endParaRPr lang="nl-BE" dirty="0"/>
          </a:p>
        </p:txBody>
      </p:sp>
      <p:pic>
        <p:nvPicPr>
          <p:cNvPr id="7"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24328" y="6166767"/>
            <a:ext cx="1314450" cy="36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jdelijke aanduiding voor tekst 3"/>
          <p:cNvSpPr>
            <a:spLocks noGrp="1"/>
          </p:cNvSpPr>
          <p:nvPr>
            <p:ph type="body" idx="1"/>
          </p:nvPr>
        </p:nvSpPr>
        <p:spPr>
          <a:xfrm>
            <a:off x="818431" y="1825625"/>
            <a:ext cx="7507138" cy="4123655"/>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73831752"/>
      </p:ext>
    </p:extLst>
  </p:cSld>
  <p:clrMap bg1="lt1" tx1="dk1" bg2="lt2" tx2="dk2" accent1="accent1" accent2="accent2" accent3="accent3" accent4="accent4" accent5="accent5" accent6="accent6" hlink="hlink" folHlink="folHlink"/>
  <p:sldLayoutIdLst>
    <p:sldLayoutId id="2147483657" r:id="rId1"/>
    <p:sldLayoutId id="2147483655" r:id="rId2"/>
    <p:sldLayoutId id="2147483656" r:id="rId3"/>
    <p:sldLayoutId id="2147483660" r:id="rId4"/>
    <p:sldLayoutId id="2147483668" r:id="rId5"/>
    <p:sldLayoutId id="2147483669" r:id="rId6"/>
    <p:sldLayoutId id="2147483676" r:id="rId7"/>
    <p:sldLayoutId id="2147483677" r:id="rId8"/>
  </p:sldLayoutIdLst>
  <p:hf hdr="0" ftr="0" dt="0"/>
  <p:txStyles>
    <p:titleStyle>
      <a:lvl1pPr algn="l" defTabSz="914400" rtl="0" eaLnBrk="1" latinLnBrk="0" hangingPunct="1">
        <a:spcBef>
          <a:spcPct val="0"/>
        </a:spcBef>
        <a:buNone/>
        <a:defRPr sz="3200" b="1" kern="1200">
          <a:solidFill>
            <a:schemeClr val="bg1"/>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FontTx/>
        <a:buBlip>
          <a:blip r:embed="rId12"/>
        </a:buBlip>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Tx/>
        <a:buBlip>
          <a:blip r:embed="rId12"/>
        </a:buBlip>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Tx/>
        <a:buBlip>
          <a:blip r:embed="rId12"/>
        </a:buBlip>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Tx/>
        <a:buBlip>
          <a:blip r:embed="rId12"/>
        </a:buBlip>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Tx/>
        <a:buBlip>
          <a:blip r:embed="rId12"/>
        </a:buBlip>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 y="0"/>
            <a:ext cx="9144000" cy="1608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jdelijke aanduiding voor titel 1"/>
          <p:cNvSpPr>
            <a:spLocks noGrp="1"/>
          </p:cNvSpPr>
          <p:nvPr>
            <p:ph type="title"/>
          </p:nvPr>
        </p:nvSpPr>
        <p:spPr>
          <a:xfrm>
            <a:off x="818431" y="232569"/>
            <a:ext cx="7507138" cy="1143000"/>
          </a:xfrm>
          <a:prstGeom prst="rect">
            <a:avLst/>
          </a:prstGeom>
        </p:spPr>
        <p:txBody>
          <a:bodyPr vert="horz" lIns="91440" tIns="45720" rIns="91440" bIns="45720" rtlCol="0" anchor="ctr">
            <a:normAutofit/>
          </a:bodyPr>
          <a:lstStyle/>
          <a:p>
            <a:r>
              <a:rPr lang="nl-NL" dirty="0"/>
              <a:t>Klik om de stijl te bewerken</a:t>
            </a:r>
            <a:endParaRPr lang="nl-BE" dirty="0"/>
          </a:p>
        </p:txBody>
      </p:sp>
      <p:pic>
        <p:nvPicPr>
          <p:cNvPr id="7"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4328" y="6166767"/>
            <a:ext cx="1314450" cy="36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jdelijke aanduiding voor tekst 3"/>
          <p:cNvSpPr>
            <a:spLocks noGrp="1"/>
          </p:cNvSpPr>
          <p:nvPr>
            <p:ph type="body" idx="1"/>
          </p:nvPr>
        </p:nvSpPr>
        <p:spPr>
          <a:xfrm>
            <a:off x="818431" y="1825625"/>
            <a:ext cx="7507138" cy="4123655"/>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73335376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hdr="0" ftr="0" dt="0"/>
  <p:txStyles>
    <p:titleStyle>
      <a:lvl1pPr algn="l" defTabSz="914400" rtl="0" eaLnBrk="1" latinLnBrk="0" hangingPunct="1">
        <a:spcBef>
          <a:spcPct val="0"/>
        </a:spcBef>
        <a:buNone/>
        <a:defRPr sz="3200" b="1" kern="1200">
          <a:solidFill>
            <a:schemeClr val="bg1"/>
          </a:solidFill>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FontTx/>
        <a:buBlip>
          <a:blip r:embed="rId13"/>
        </a:buBlip>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Tx/>
        <a:buBlip>
          <a:blip r:embed="rId13"/>
        </a:buBlip>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Tx/>
        <a:buBlip>
          <a:blip r:embed="rId13"/>
        </a:buBlip>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Tx/>
        <a:buBlip>
          <a:blip r:embed="rId13"/>
        </a:buBlip>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Tx/>
        <a:buBlip>
          <a:blip r:embed="rId13"/>
        </a:buBlip>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7.xml"/><Relationship Id="rId1" Type="http://schemas.openxmlformats.org/officeDocument/2006/relationships/video" Target="https://www.youtube.com/embed/Tx4ILeszeLY" TargetMode="External"/><Relationship Id="rId4" Type="http://schemas.openxmlformats.org/officeDocument/2006/relationships/hyperlink" Target="https://youtu.be/Tx4ILeszeL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onafhankelijkleven.be/" TargetMode="External"/><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onafhankelijkleven.be/pab-en-pvb"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www.onafhankelijkleven.be/invloed-op-het-beleid" TargetMode="External"/><Relationship Id="rId4" Type="http://schemas.openxmlformats.org/officeDocument/2006/relationships/hyperlink" Target="https://www.onafhankelijkleven.be/bijstan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bq3R4SUlReg&amp;feature=emb_logo"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BE" dirty="0"/>
              <a:t>Regie over jouw eigen leven met een PVB</a:t>
            </a:r>
          </a:p>
        </p:txBody>
      </p:sp>
      <p:sp>
        <p:nvSpPr>
          <p:cNvPr id="5" name="Tijdelijke aanduiding voor tekst 4"/>
          <p:cNvSpPr>
            <a:spLocks noGrp="1"/>
          </p:cNvSpPr>
          <p:nvPr>
            <p:ph type="body" sz="quarter" idx="11"/>
          </p:nvPr>
        </p:nvSpPr>
        <p:spPr/>
        <p:txBody>
          <a:bodyPr>
            <a:normAutofit/>
          </a:bodyPr>
          <a:lstStyle/>
          <a:p>
            <a:r>
              <a:rPr lang="nl-BE" dirty="0"/>
              <a:t>Karen De Wilde	</a:t>
            </a:r>
          </a:p>
        </p:txBody>
      </p:sp>
      <p:sp>
        <p:nvSpPr>
          <p:cNvPr id="6" name="Tijdelijke aanduiding voor tekst 5"/>
          <p:cNvSpPr>
            <a:spLocks noGrp="1"/>
          </p:cNvSpPr>
          <p:nvPr>
            <p:ph type="body" sz="quarter" idx="12"/>
          </p:nvPr>
        </p:nvSpPr>
        <p:spPr/>
        <p:txBody>
          <a:bodyPr>
            <a:normAutofit fontScale="92500" lnSpcReduction="20000"/>
          </a:bodyPr>
          <a:lstStyle/>
          <a:p>
            <a:r>
              <a:rPr lang="nl-BE" dirty="0"/>
              <a:t>Medewerker en coördinator advieslijn</a:t>
            </a:r>
          </a:p>
        </p:txBody>
      </p:sp>
      <p:pic>
        <p:nvPicPr>
          <p:cNvPr id="9" name="Tijdelijke aanduiding voor afbeelding 8">
            <a:extLst>
              <a:ext uri="{FF2B5EF4-FFF2-40B4-BE49-F238E27FC236}">
                <a16:creationId xmlns:a16="http://schemas.microsoft.com/office/drawing/2014/main" id="{A382E5FD-2BE0-4110-8A48-219A293254C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088" b="8088"/>
          <a:stretch>
            <a:fillRect/>
          </a:stretch>
        </p:blipFill>
        <p:spPr/>
      </p:pic>
    </p:spTree>
    <p:extLst>
      <p:ext uri="{BB962C8B-B14F-4D97-AF65-F5344CB8AC3E}">
        <p14:creationId xmlns:p14="http://schemas.microsoft.com/office/powerpoint/2010/main" val="2934436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5679B-66B7-43C0-8242-34B940D89BF4}"/>
              </a:ext>
            </a:extLst>
          </p:cNvPr>
          <p:cNvSpPr>
            <a:spLocks noGrp="1"/>
          </p:cNvSpPr>
          <p:nvPr>
            <p:ph type="title"/>
          </p:nvPr>
        </p:nvSpPr>
        <p:spPr/>
        <p:txBody>
          <a:bodyPr/>
          <a:lstStyle/>
          <a:p>
            <a:r>
              <a:rPr lang="nl-BE" dirty="0"/>
              <a:t>Toekenning scores BP-waarden</a:t>
            </a:r>
          </a:p>
        </p:txBody>
      </p:sp>
      <p:sp>
        <p:nvSpPr>
          <p:cNvPr id="3" name="Tijdelijke aanduiding voor inhoud 2">
            <a:extLst>
              <a:ext uri="{FF2B5EF4-FFF2-40B4-BE49-F238E27FC236}">
                <a16:creationId xmlns:a16="http://schemas.microsoft.com/office/drawing/2014/main" id="{BAE7F688-090F-4F19-9A8B-6B631879623D}"/>
              </a:ext>
            </a:extLst>
          </p:cNvPr>
          <p:cNvSpPr>
            <a:spLocks noGrp="1"/>
          </p:cNvSpPr>
          <p:nvPr>
            <p:ph idx="1"/>
          </p:nvPr>
        </p:nvSpPr>
        <p:spPr/>
        <p:txBody>
          <a:bodyPr>
            <a:normAutofit/>
          </a:bodyPr>
          <a:lstStyle/>
          <a:p>
            <a:r>
              <a:rPr lang="nl-BE" sz="1900" b="1" dirty="0"/>
              <a:t>Begeleidingsintensiteit (B-waarde) </a:t>
            </a:r>
            <a:r>
              <a:rPr lang="nl-BE" sz="1900" dirty="0"/>
              <a:t>Begeleidingsintensiteit gaat over de mate waarin de persoon met een handicap overdagondersteuning nodig heeft van andere personen. We brengen daarbij alle ondersteuning in kaart, ongeacht wie die ondersteuning biedt. Er zijn zeven niveaus van begeleidingsintensiteit  (B0 t.e.m. B6)</a:t>
            </a:r>
          </a:p>
          <a:p>
            <a:r>
              <a:rPr lang="nl-BE" sz="1900" b="1" dirty="0"/>
              <a:t>Nood aan permanentie overdag (P-waarde) </a:t>
            </a:r>
            <a:r>
              <a:rPr lang="nl-BE" sz="1900" dirty="0"/>
              <a:t>Permanentienood gaat over de mate waarin de persoon met een handicap overdag nood heeft aan toezicht of oproepbaarheid van andere personen. Het gaat met andere woorden over de vraag of je de persoon voor kortere of langere periode alleen kan laten, eventueel zonder toezicht of telefonische permanentie.</a:t>
            </a:r>
            <a:r>
              <a:rPr lang="nl-BE" sz="2000" dirty="0"/>
              <a:t> </a:t>
            </a:r>
            <a:r>
              <a:rPr lang="nl-BE" sz="1800" dirty="0"/>
              <a:t>Er zijn acht niveaus van nood aan permanentie overdag (P0 t.e.m. P7)</a:t>
            </a:r>
          </a:p>
          <a:p>
            <a:pPr marL="0" indent="0">
              <a:buNone/>
            </a:pPr>
            <a:endParaRPr lang="nl-BE" sz="1800" dirty="0"/>
          </a:p>
          <a:p>
            <a:endParaRPr lang="nl-BE" dirty="0"/>
          </a:p>
          <a:p>
            <a:endParaRPr lang="nl-BE" dirty="0"/>
          </a:p>
        </p:txBody>
      </p:sp>
      <p:sp>
        <p:nvSpPr>
          <p:cNvPr id="4" name="Tijdelijke aanduiding voor dianummer 3">
            <a:extLst>
              <a:ext uri="{FF2B5EF4-FFF2-40B4-BE49-F238E27FC236}">
                <a16:creationId xmlns:a16="http://schemas.microsoft.com/office/drawing/2014/main" id="{C0DE703C-CE4F-4814-811C-A5E77D1A41C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61B40-6B5B-4F58-974D-87F82E2C3A60}" type="slidenum">
              <a:rPr kumimoji="0" lang="nl-NL"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8902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0667D-B340-46AE-9581-F9420A449BFB}"/>
              </a:ext>
            </a:extLst>
          </p:cNvPr>
          <p:cNvSpPr>
            <a:spLocks noGrp="1"/>
          </p:cNvSpPr>
          <p:nvPr>
            <p:ph type="title"/>
          </p:nvPr>
        </p:nvSpPr>
        <p:spPr/>
        <p:txBody>
          <a:bodyPr/>
          <a:lstStyle/>
          <a:p>
            <a:r>
              <a:rPr lang="nl-BE" dirty="0"/>
              <a:t>B-waarden</a:t>
            </a:r>
          </a:p>
        </p:txBody>
      </p:sp>
      <p:graphicFrame>
        <p:nvGraphicFramePr>
          <p:cNvPr id="5" name="Tijdelijke aanduiding voor inhoud 4">
            <a:extLst>
              <a:ext uri="{FF2B5EF4-FFF2-40B4-BE49-F238E27FC236}">
                <a16:creationId xmlns:a16="http://schemas.microsoft.com/office/drawing/2014/main" id="{599B99C3-AAE1-414A-84DA-268F95162D55}"/>
              </a:ext>
            </a:extLst>
          </p:cNvPr>
          <p:cNvGraphicFramePr>
            <a:graphicFrameLocks noGrp="1"/>
          </p:cNvGraphicFramePr>
          <p:nvPr>
            <p:ph idx="1"/>
            <p:extLst>
              <p:ext uri="{D42A27DB-BD31-4B8C-83A1-F6EECF244321}">
                <p14:modId xmlns:p14="http://schemas.microsoft.com/office/powerpoint/2010/main" val="2212083442"/>
              </p:ext>
            </p:extLst>
          </p:nvPr>
        </p:nvGraphicFramePr>
        <p:xfrm>
          <a:off x="539552" y="1581887"/>
          <a:ext cx="7786017" cy="5292247"/>
        </p:xfrm>
        <a:graphic>
          <a:graphicData uri="http://schemas.openxmlformats.org/drawingml/2006/table">
            <a:tbl>
              <a:tblPr/>
              <a:tblGrid>
                <a:gridCol w="3960440">
                  <a:extLst>
                    <a:ext uri="{9D8B030D-6E8A-4147-A177-3AD203B41FA5}">
                      <a16:colId xmlns:a16="http://schemas.microsoft.com/office/drawing/2014/main" val="1773974797"/>
                    </a:ext>
                  </a:extLst>
                </a:gridCol>
                <a:gridCol w="3825577">
                  <a:extLst>
                    <a:ext uri="{9D8B030D-6E8A-4147-A177-3AD203B41FA5}">
                      <a16:colId xmlns:a16="http://schemas.microsoft.com/office/drawing/2014/main" val="4177597693"/>
                    </a:ext>
                  </a:extLst>
                </a:gridCol>
              </a:tblGrid>
              <a:tr h="225990">
                <a:tc>
                  <a:txBody>
                    <a:bodyPr/>
                    <a:lstStyle/>
                    <a:p>
                      <a:pPr marL="0" marR="0">
                        <a:spcBef>
                          <a:spcPts val="0"/>
                        </a:spcBef>
                        <a:spcAft>
                          <a:spcPts val="0"/>
                        </a:spcAft>
                      </a:pPr>
                      <a:r>
                        <a:rPr lang="nl-BE" sz="1000">
                          <a:effectLst/>
                        </a:rPr>
                        <a:t>Begeleidingsintensiteit niveau 0 (B0)</a:t>
                      </a:r>
                    </a:p>
                  </a:txBody>
                  <a:tcPr marL="56498" marR="56498" marT="28249" marB="28249" anchor="ctr">
                    <a:lnL>
                      <a:noFill/>
                    </a:lnL>
                    <a:lnR>
                      <a:noFill/>
                    </a:lnR>
                    <a:lnT>
                      <a:noFill/>
                    </a:lnT>
                    <a:lnB>
                      <a:noFill/>
                    </a:lnB>
                  </a:tcPr>
                </a:tc>
                <a:tc>
                  <a:txBody>
                    <a:bodyPr/>
                    <a:lstStyle/>
                    <a:p>
                      <a:pPr marL="0" marR="0">
                        <a:spcBef>
                          <a:spcPts val="0"/>
                        </a:spcBef>
                        <a:spcAft>
                          <a:spcPts val="0"/>
                        </a:spcAft>
                      </a:pPr>
                      <a:r>
                        <a:rPr lang="nl-BE" sz="1000">
                          <a:effectLst/>
                        </a:rPr>
                        <a:t>Er is geen nood aan ondersteuning.</a:t>
                      </a:r>
                    </a:p>
                  </a:txBody>
                  <a:tcPr marL="56498" marR="56498" marT="28249" marB="28249" anchor="ctr">
                    <a:lnL>
                      <a:noFill/>
                    </a:lnL>
                    <a:lnR>
                      <a:noFill/>
                    </a:lnR>
                    <a:lnT>
                      <a:noFill/>
                    </a:lnT>
                    <a:lnB>
                      <a:noFill/>
                    </a:lnB>
                  </a:tcPr>
                </a:tc>
                <a:extLst>
                  <a:ext uri="{0D108BD9-81ED-4DB2-BD59-A6C34878D82A}">
                    <a16:rowId xmlns:a16="http://schemas.microsoft.com/office/drawing/2014/main" val="826022726"/>
                  </a:ext>
                </a:extLst>
              </a:tr>
              <a:tr h="395483">
                <a:tc>
                  <a:txBody>
                    <a:bodyPr/>
                    <a:lstStyle/>
                    <a:p>
                      <a:pPr marL="0" marR="0">
                        <a:spcBef>
                          <a:spcPts val="0"/>
                        </a:spcBef>
                        <a:spcAft>
                          <a:spcPts val="0"/>
                        </a:spcAft>
                      </a:pPr>
                      <a:r>
                        <a:rPr lang="nl-BE" sz="1000">
                          <a:effectLst/>
                        </a:rPr>
                        <a:t>Begeleidingsintensiteit niveau 1 (B1)</a:t>
                      </a:r>
                    </a:p>
                  </a:txBody>
                  <a:tcPr marL="56498" marR="56498" marT="28249" marB="28249" anchor="ctr">
                    <a:lnL>
                      <a:noFill/>
                    </a:lnL>
                    <a:lnR>
                      <a:noFill/>
                    </a:lnR>
                    <a:lnT>
                      <a:noFill/>
                    </a:lnT>
                    <a:lnB>
                      <a:noFill/>
                    </a:lnB>
                  </a:tcPr>
                </a:tc>
                <a:tc>
                  <a:txBody>
                    <a:bodyPr/>
                    <a:lstStyle/>
                    <a:p>
                      <a:pPr marL="0" marR="0">
                        <a:spcBef>
                          <a:spcPts val="0"/>
                        </a:spcBef>
                        <a:spcAft>
                          <a:spcPts val="0"/>
                        </a:spcAft>
                      </a:pPr>
                      <a:r>
                        <a:rPr lang="nl-BE" sz="1000" dirty="0">
                          <a:effectLst/>
                        </a:rPr>
                        <a:t>Er wordt maximaal één keer per week ondersteuning geboden.</a:t>
                      </a:r>
                    </a:p>
                  </a:txBody>
                  <a:tcPr marL="56498" marR="56498" marT="28249" marB="28249" anchor="ctr">
                    <a:lnL>
                      <a:noFill/>
                    </a:lnL>
                    <a:lnR>
                      <a:noFill/>
                    </a:lnR>
                    <a:lnT>
                      <a:noFill/>
                    </a:lnT>
                    <a:lnB>
                      <a:noFill/>
                    </a:lnB>
                  </a:tcPr>
                </a:tc>
                <a:extLst>
                  <a:ext uri="{0D108BD9-81ED-4DB2-BD59-A6C34878D82A}">
                    <a16:rowId xmlns:a16="http://schemas.microsoft.com/office/drawing/2014/main" val="710179035"/>
                  </a:ext>
                </a:extLst>
              </a:tr>
              <a:tr h="734469">
                <a:tc>
                  <a:txBody>
                    <a:bodyPr/>
                    <a:lstStyle/>
                    <a:p>
                      <a:pPr marL="0" marR="0">
                        <a:spcBef>
                          <a:spcPts val="0"/>
                        </a:spcBef>
                        <a:spcAft>
                          <a:spcPts val="0"/>
                        </a:spcAft>
                      </a:pPr>
                      <a:r>
                        <a:rPr lang="nl-BE" sz="1000" dirty="0">
                          <a:effectLst/>
                        </a:rPr>
                        <a:t>Begeleidingsintensiteit niveau 2 (B2)</a:t>
                      </a:r>
                    </a:p>
                  </a:txBody>
                  <a:tcPr marL="56498" marR="56498" marT="28249" marB="28249" anchor="ctr">
                    <a:lnL>
                      <a:noFill/>
                    </a:lnL>
                    <a:lnR>
                      <a:noFill/>
                    </a:lnR>
                    <a:lnT>
                      <a:noFill/>
                    </a:lnT>
                    <a:lnB>
                      <a:noFill/>
                    </a:lnB>
                  </a:tcPr>
                </a:tc>
                <a:tc>
                  <a:txBody>
                    <a:bodyPr/>
                    <a:lstStyle/>
                    <a:p>
                      <a:pPr marL="0" marR="0">
                        <a:spcBef>
                          <a:spcPts val="0"/>
                        </a:spcBef>
                        <a:spcAft>
                          <a:spcPts val="0"/>
                        </a:spcAft>
                      </a:pPr>
                      <a:r>
                        <a:rPr lang="nl-BE" sz="1000" b="0" i="0" kern="1200" dirty="0">
                          <a:solidFill>
                            <a:schemeClr val="tx1"/>
                          </a:solidFill>
                          <a:effectLst/>
                          <a:latin typeface="+mn-lt"/>
                          <a:ea typeface="+mn-ea"/>
                          <a:cs typeface="+mn-cs"/>
                        </a:rPr>
                        <a:t>De persoon heeft meermaals per week (maar niet dagelijks) ondersteuning nodig op sommige levensdomeinen in de vorm van voorbereiden of controleren.</a:t>
                      </a:r>
                      <a:endParaRPr lang="nl-BE" sz="1000" dirty="0">
                        <a:effectLst/>
                      </a:endParaRPr>
                    </a:p>
                  </a:txBody>
                  <a:tcPr marL="56498" marR="56498" marT="28249" marB="28249" anchor="ctr">
                    <a:lnL>
                      <a:noFill/>
                    </a:lnL>
                    <a:lnR>
                      <a:noFill/>
                    </a:lnR>
                    <a:lnT>
                      <a:noFill/>
                    </a:lnT>
                    <a:lnB>
                      <a:noFill/>
                    </a:lnB>
                  </a:tcPr>
                </a:tc>
                <a:extLst>
                  <a:ext uri="{0D108BD9-81ED-4DB2-BD59-A6C34878D82A}">
                    <a16:rowId xmlns:a16="http://schemas.microsoft.com/office/drawing/2014/main" val="3218067607"/>
                  </a:ext>
                </a:extLst>
              </a:tr>
              <a:tr h="734469">
                <a:tc>
                  <a:txBody>
                    <a:bodyPr/>
                    <a:lstStyle/>
                    <a:p>
                      <a:pPr marL="0" marR="0">
                        <a:spcBef>
                          <a:spcPts val="0"/>
                        </a:spcBef>
                        <a:spcAft>
                          <a:spcPts val="0"/>
                        </a:spcAft>
                      </a:pPr>
                      <a:r>
                        <a:rPr lang="nl-BE" sz="1000" dirty="0">
                          <a:effectLst/>
                        </a:rPr>
                        <a:t>Begeleidingsintensiteit niveau 3 (B3)</a:t>
                      </a:r>
                    </a:p>
                  </a:txBody>
                  <a:tcPr marL="56498" marR="56498" marT="28249" marB="28249" anchor="ctr">
                    <a:lnL>
                      <a:noFill/>
                    </a:lnL>
                    <a:lnR>
                      <a:noFill/>
                    </a:lnR>
                    <a:lnT>
                      <a:noFill/>
                    </a:lnT>
                    <a:lnB>
                      <a:noFill/>
                    </a:lnB>
                  </a:tcPr>
                </a:tc>
                <a:tc>
                  <a:txBody>
                    <a:bodyPr/>
                    <a:lstStyle/>
                    <a:p>
                      <a:pPr marL="0" marR="0">
                        <a:spcBef>
                          <a:spcPts val="0"/>
                        </a:spcBef>
                        <a:spcAft>
                          <a:spcPts val="0"/>
                        </a:spcAft>
                      </a:pPr>
                      <a:r>
                        <a:rPr lang="nl-BE" sz="1000" b="0" i="0" kern="1200" dirty="0">
                          <a:solidFill>
                            <a:schemeClr val="tx1"/>
                          </a:solidFill>
                          <a:effectLst/>
                          <a:latin typeface="+mn-lt"/>
                          <a:ea typeface="+mn-ea"/>
                          <a:cs typeface="+mn-cs"/>
                        </a:rPr>
                        <a:t>De persoon heeft dagelijks ondersteuning nodig op sommige levensdomeinen in de vorm van voorbereiden of controleren. Overname van specifieke deelhandelingen of volledige activiteiten komt niet vaak voor.</a:t>
                      </a:r>
                      <a:endParaRPr lang="nl-BE" sz="1000" dirty="0">
                        <a:effectLst/>
                      </a:endParaRPr>
                    </a:p>
                  </a:txBody>
                  <a:tcPr marL="56498" marR="56498" marT="28249" marB="28249" anchor="ctr">
                    <a:lnL>
                      <a:noFill/>
                    </a:lnL>
                    <a:lnR>
                      <a:noFill/>
                    </a:lnR>
                    <a:lnT>
                      <a:noFill/>
                    </a:lnT>
                    <a:lnB>
                      <a:noFill/>
                    </a:lnB>
                  </a:tcPr>
                </a:tc>
                <a:extLst>
                  <a:ext uri="{0D108BD9-81ED-4DB2-BD59-A6C34878D82A}">
                    <a16:rowId xmlns:a16="http://schemas.microsoft.com/office/drawing/2014/main" val="1278490037"/>
                  </a:ext>
                </a:extLst>
              </a:tr>
              <a:tr h="734469">
                <a:tc>
                  <a:txBody>
                    <a:bodyPr/>
                    <a:lstStyle/>
                    <a:p>
                      <a:pPr marL="0" marR="0">
                        <a:spcBef>
                          <a:spcPts val="0"/>
                        </a:spcBef>
                        <a:spcAft>
                          <a:spcPts val="0"/>
                        </a:spcAft>
                      </a:pPr>
                      <a:r>
                        <a:rPr lang="nl-BE" sz="1000" dirty="0">
                          <a:effectLst/>
                        </a:rPr>
                        <a:t>Begeleidingsintensiteit niveau 4 (B4)</a:t>
                      </a:r>
                    </a:p>
                  </a:txBody>
                  <a:tcPr marL="56498" marR="56498" marT="28249" marB="28249" anchor="ctr">
                    <a:lnL>
                      <a:noFill/>
                    </a:lnL>
                    <a:lnR>
                      <a:noFill/>
                    </a:lnR>
                    <a:lnT>
                      <a:noFill/>
                    </a:lnT>
                    <a:lnB>
                      <a:noFill/>
                    </a:lnB>
                  </a:tcPr>
                </a:tc>
                <a:tc>
                  <a:txBody>
                    <a:bodyPr/>
                    <a:lstStyle/>
                    <a:p>
                      <a:pPr marL="0" marR="0">
                        <a:spcBef>
                          <a:spcPts val="0"/>
                        </a:spcBef>
                        <a:spcAft>
                          <a:spcPts val="0"/>
                        </a:spcAft>
                      </a:pPr>
                      <a:r>
                        <a:rPr lang="nl-BE" sz="1000" b="0" i="0" kern="1200" dirty="0">
                          <a:solidFill>
                            <a:schemeClr val="tx1"/>
                          </a:solidFill>
                          <a:effectLst/>
                          <a:latin typeface="+mn-lt"/>
                          <a:ea typeface="+mn-ea"/>
                          <a:cs typeface="+mn-cs"/>
                        </a:rPr>
                        <a:t>De persoon heeft dagelijks ondersteuning nodig op de meeste levensdomeinen in de vorm van een beperkt actief ingrijpen (aansporen of actief monitoren). Overname (of inhoudelijke en/of praktische begeleiding van de volledige activiteit) komt soms voor. </a:t>
                      </a:r>
                      <a:endParaRPr lang="nl-BE" sz="1000" dirty="0">
                        <a:effectLst/>
                      </a:endParaRPr>
                    </a:p>
                  </a:txBody>
                  <a:tcPr marL="56498" marR="56498" marT="28249" marB="28249" anchor="ctr">
                    <a:lnL>
                      <a:noFill/>
                    </a:lnL>
                    <a:lnR>
                      <a:noFill/>
                    </a:lnR>
                    <a:lnT>
                      <a:noFill/>
                    </a:lnT>
                    <a:lnB>
                      <a:noFill/>
                    </a:lnB>
                  </a:tcPr>
                </a:tc>
                <a:extLst>
                  <a:ext uri="{0D108BD9-81ED-4DB2-BD59-A6C34878D82A}">
                    <a16:rowId xmlns:a16="http://schemas.microsoft.com/office/drawing/2014/main" val="2765203849"/>
                  </a:ext>
                </a:extLst>
              </a:tr>
              <a:tr h="564976">
                <a:tc>
                  <a:txBody>
                    <a:bodyPr/>
                    <a:lstStyle/>
                    <a:p>
                      <a:pPr marL="0" marR="0">
                        <a:spcBef>
                          <a:spcPts val="0"/>
                        </a:spcBef>
                        <a:spcAft>
                          <a:spcPts val="0"/>
                        </a:spcAft>
                      </a:pPr>
                      <a:r>
                        <a:rPr lang="nl-BE" sz="1000" dirty="0">
                          <a:effectLst/>
                        </a:rPr>
                        <a:t>Begeleidingsintensiteit niveau 5 (B5)</a:t>
                      </a:r>
                    </a:p>
                    <a:p>
                      <a:pPr marL="0" marR="0">
                        <a:spcBef>
                          <a:spcPts val="0"/>
                        </a:spcBef>
                        <a:spcAft>
                          <a:spcPts val="0"/>
                        </a:spcAft>
                      </a:pPr>
                      <a:endParaRPr lang="nl-BE" sz="1000" dirty="0">
                        <a:effectLst/>
                      </a:endParaRPr>
                    </a:p>
                    <a:p>
                      <a:pPr marL="0" marR="0">
                        <a:spcBef>
                          <a:spcPts val="0"/>
                        </a:spcBef>
                        <a:spcAft>
                          <a:spcPts val="0"/>
                        </a:spcAft>
                      </a:pPr>
                      <a:endParaRPr lang="nl-BE" sz="1000" dirty="0">
                        <a:effectLst/>
                      </a:endParaRPr>
                    </a:p>
                    <a:p>
                      <a:pPr marL="0" marR="0">
                        <a:spcBef>
                          <a:spcPts val="0"/>
                        </a:spcBef>
                        <a:spcAft>
                          <a:spcPts val="0"/>
                        </a:spcAft>
                      </a:pPr>
                      <a:endParaRPr lang="nl-BE" sz="1000" dirty="0">
                        <a:effectLst/>
                      </a:endParaRPr>
                    </a:p>
                    <a:p>
                      <a:pPr marL="0" marR="0">
                        <a:spcBef>
                          <a:spcPts val="0"/>
                        </a:spcBef>
                        <a:spcAft>
                          <a:spcPts val="0"/>
                        </a:spcAft>
                      </a:pPr>
                      <a:r>
                        <a:rPr lang="nl-BE" sz="1000" dirty="0" err="1">
                          <a:effectLst/>
                        </a:rPr>
                        <a:t>Begeleidingsinstensiteit</a:t>
                      </a:r>
                      <a:r>
                        <a:rPr lang="nl-BE" sz="1000" dirty="0">
                          <a:effectLst/>
                        </a:rPr>
                        <a:t> niveau 6 (B6)</a:t>
                      </a:r>
                    </a:p>
                    <a:p>
                      <a:pPr marL="0" marR="0">
                        <a:spcBef>
                          <a:spcPts val="0"/>
                        </a:spcBef>
                        <a:spcAft>
                          <a:spcPts val="0"/>
                        </a:spcAft>
                      </a:pPr>
                      <a:endParaRPr lang="nl-BE" sz="1000" dirty="0">
                        <a:effectLst/>
                      </a:endParaRPr>
                    </a:p>
                    <a:p>
                      <a:pPr marL="0" marR="0">
                        <a:spcBef>
                          <a:spcPts val="0"/>
                        </a:spcBef>
                        <a:spcAft>
                          <a:spcPts val="0"/>
                        </a:spcAft>
                      </a:pPr>
                      <a:endParaRPr lang="nl-BE" sz="1000" dirty="0">
                        <a:effectLst/>
                      </a:endParaRPr>
                    </a:p>
                    <a:p>
                      <a:pPr marL="0" marR="0">
                        <a:spcBef>
                          <a:spcPts val="0"/>
                        </a:spcBef>
                        <a:spcAft>
                          <a:spcPts val="0"/>
                        </a:spcAft>
                      </a:pPr>
                      <a:endParaRPr lang="nl-BE" sz="1000" dirty="0">
                        <a:effectLst/>
                      </a:endParaRPr>
                    </a:p>
                    <a:p>
                      <a:pPr marL="0" marR="0">
                        <a:spcBef>
                          <a:spcPts val="0"/>
                        </a:spcBef>
                        <a:spcAft>
                          <a:spcPts val="0"/>
                        </a:spcAft>
                      </a:pPr>
                      <a:endParaRPr lang="nl-BE" sz="1000" dirty="0">
                        <a:effectLst/>
                      </a:endParaRPr>
                    </a:p>
                    <a:p>
                      <a:pPr marL="0" marR="0">
                        <a:spcBef>
                          <a:spcPts val="0"/>
                        </a:spcBef>
                        <a:spcAft>
                          <a:spcPts val="0"/>
                        </a:spcAft>
                      </a:pPr>
                      <a:r>
                        <a:rPr lang="nl-BE" sz="1000" dirty="0">
                          <a:effectLst/>
                        </a:rPr>
                        <a:t>Begeleidingsintensiteit niveau 7 (B7)</a:t>
                      </a:r>
                    </a:p>
                  </a:txBody>
                  <a:tcPr marL="56498" marR="56498" marT="28249" marB="28249"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000" b="0" i="0" kern="1200" dirty="0">
                          <a:solidFill>
                            <a:schemeClr val="tx1"/>
                          </a:solidFill>
                          <a:effectLst/>
                          <a:latin typeface="+mn-lt"/>
                          <a:ea typeface="+mn-ea"/>
                          <a:cs typeface="+mn-cs"/>
                        </a:rPr>
                        <a:t>Er wordt dagelijks ondersteuning geboden op de meeste levensdomeinen, meestal in de vorm van inhoudelijke/praktische hulp bij een deel van de activiteit.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000" b="0" i="0" kern="1200" dirty="0">
                        <a:solidFill>
                          <a:schemeClr val="tx1"/>
                        </a:solidFill>
                        <a:effectLst/>
                        <a:latin typeface="+mn-lt"/>
                        <a:ea typeface="+mn-ea"/>
                        <a:cs typeface="+mn-cs"/>
                      </a:endParaRPr>
                    </a:p>
                    <a:p>
                      <a:pPr marL="0" marR="0">
                        <a:spcBef>
                          <a:spcPts val="0"/>
                        </a:spcBef>
                        <a:spcAft>
                          <a:spcPts val="0"/>
                        </a:spcAft>
                      </a:pPr>
                      <a:r>
                        <a:rPr lang="nl-BE" sz="1000" b="0" i="0" kern="1200" dirty="0">
                          <a:solidFill>
                            <a:schemeClr val="tx1"/>
                          </a:solidFill>
                          <a:effectLst/>
                          <a:latin typeface="+mn-lt"/>
                          <a:ea typeface="+mn-ea"/>
                          <a:cs typeface="+mn-cs"/>
                        </a:rPr>
                        <a:t>De persoon heeft dagelijks ondersteuning nodig op de meeste levensdomeinen, nagenoeg altijd in de vorm van overname (of inhoudelijke en/of praktische begeleiding van de volledige activiteit). </a:t>
                      </a:r>
                    </a:p>
                    <a:p>
                      <a:pPr marL="0" marR="0">
                        <a:spcBef>
                          <a:spcPts val="0"/>
                        </a:spcBef>
                        <a:spcAft>
                          <a:spcPts val="0"/>
                        </a:spcAft>
                      </a:pPr>
                      <a:endParaRPr lang="nl-BE" sz="1000" dirty="0">
                        <a:effectLst/>
                      </a:endParaRPr>
                    </a:p>
                    <a:p>
                      <a:pPr marL="0" marR="0">
                        <a:spcBef>
                          <a:spcPts val="0"/>
                        </a:spcBef>
                        <a:spcAft>
                          <a:spcPts val="0"/>
                        </a:spcAft>
                      </a:pPr>
                      <a:r>
                        <a:rPr lang="nl-BE" sz="1000" b="0" i="0" kern="1200" dirty="0">
                          <a:solidFill>
                            <a:schemeClr val="tx1"/>
                          </a:solidFill>
                          <a:effectLst/>
                          <a:latin typeface="+mn-lt"/>
                          <a:ea typeface="+mn-ea"/>
                          <a:cs typeface="+mn-cs"/>
                        </a:rPr>
                        <a:t>De persoon heeft dagelijks ondersteuning nodig op alle levensdomeinen, altijd in de vorm van overname (of inhoudelijke en/of praktische begeleiding van de volledige activiteit).</a:t>
                      </a:r>
                      <a:endParaRPr lang="nl-BE" sz="1000" dirty="0">
                        <a:effectLst/>
                      </a:endParaRPr>
                    </a:p>
                  </a:txBody>
                  <a:tcPr marL="56498" marR="56498" marT="28249" marB="28249" anchor="ctr">
                    <a:lnL>
                      <a:noFill/>
                    </a:lnL>
                    <a:lnR>
                      <a:noFill/>
                    </a:lnR>
                    <a:lnT>
                      <a:noFill/>
                    </a:lnT>
                    <a:lnB>
                      <a:noFill/>
                    </a:lnB>
                  </a:tcPr>
                </a:tc>
                <a:extLst>
                  <a:ext uri="{0D108BD9-81ED-4DB2-BD59-A6C34878D82A}">
                    <a16:rowId xmlns:a16="http://schemas.microsoft.com/office/drawing/2014/main" val="3761394502"/>
                  </a:ext>
                </a:extLst>
              </a:tr>
              <a:tr h="734469">
                <a:tc>
                  <a:txBody>
                    <a:bodyPr/>
                    <a:lstStyle/>
                    <a:p>
                      <a:pPr marL="0" marR="0">
                        <a:spcBef>
                          <a:spcPts val="0"/>
                        </a:spcBef>
                        <a:spcAft>
                          <a:spcPts val="0"/>
                        </a:spcAft>
                      </a:pPr>
                      <a:r>
                        <a:rPr lang="nl-BE" sz="1000" dirty="0">
                          <a:effectLst/>
                        </a:rPr>
                        <a:t>Uitzonderingswaarde: Begeleidingsintensiteit niveau 8 (B8)</a:t>
                      </a:r>
                    </a:p>
                  </a:txBody>
                  <a:tcPr marL="56498" marR="56498" marT="28249" marB="28249" anchor="ctr">
                    <a:lnL>
                      <a:noFill/>
                    </a:lnL>
                    <a:lnR>
                      <a:noFill/>
                    </a:lnR>
                    <a:lnT>
                      <a:noFill/>
                    </a:lnT>
                    <a:lnB>
                      <a:noFill/>
                    </a:lnB>
                  </a:tcPr>
                </a:tc>
                <a:tc>
                  <a:txBody>
                    <a:bodyPr/>
                    <a:lstStyle/>
                    <a:p>
                      <a:pPr marL="0" marR="0">
                        <a:spcBef>
                          <a:spcPts val="0"/>
                        </a:spcBef>
                        <a:spcAft>
                          <a:spcPts val="0"/>
                        </a:spcAft>
                      </a:pPr>
                      <a:r>
                        <a:rPr lang="nl-BE" sz="1000" dirty="0">
                          <a:effectLst/>
                        </a:rPr>
                        <a:t>Er wordt dagelijks zeer intensieve ondersteuning geboden in functie van uitzonderlijke ondersteuningsbehoeften. </a:t>
                      </a:r>
                    </a:p>
                  </a:txBody>
                  <a:tcPr marL="56498" marR="56498" marT="28249" marB="28249" anchor="ctr">
                    <a:lnL>
                      <a:noFill/>
                    </a:lnL>
                    <a:lnR>
                      <a:noFill/>
                    </a:lnR>
                    <a:lnT>
                      <a:noFill/>
                    </a:lnT>
                    <a:lnB>
                      <a:noFill/>
                    </a:lnB>
                  </a:tcPr>
                </a:tc>
                <a:extLst>
                  <a:ext uri="{0D108BD9-81ED-4DB2-BD59-A6C34878D82A}">
                    <a16:rowId xmlns:a16="http://schemas.microsoft.com/office/drawing/2014/main" val="3664327838"/>
                  </a:ext>
                </a:extLst>
              </a:tr>
            </a:tbl>
          </a:graphicData>
        </a:graphic>
      </p:graphicFrame>
      <p:sp>
        <p:nvSpPr>
          <p:cNvPr id="4" name="Tijdelijke aanduiding voor dianummer 3">
            <a:extLst>
              <a:ext uri="{FF2B5EF4-FFF2-40B4-BE49-F238E27FC236}">
                <a16:creationId xmlns:a16="http://schemas.microsoft.com/office/drawing/2014/main" id="{FD5C058F-E3D0-427F-8CFC-5BFDCD7DFA2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61B40-6B5B-4F58-974D-87F82E2C3A60}" type="slidenum">
              <a:rPr kumimoji="0" lang="nl-NL"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366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9CF75-FD38-4A0C-ADF9-6E2BEA98F291}"/>
              </a:ext>
            </a:extLst>
          </p:cNvPr>
          <p:cNvSpPr>
            <a:spLocks noGrp="1"/>
          </p:cNvSpPr>
          <p:nvPr>
            <p:ph type="title"/>
          </p:nvPr>
        </p:nvSpPr>
        <p:spPr/>
        <p:txBody>
          <a:bodyPr/>
          <a:lstStyle/>
          <a:p>
            <a:r>
              <a:rPr lang="nl-NL" dirty="0"/>
              <a:t>P-waarde</a:t>
            </a:r>
            <a:endParaRPr lang="nl-BE" dirty="0"/>
          </a:p>
        </p:txBody>
      </p:sp>
      <p:pic>
        <p:nvPicPr>
          <p:cNvPr id="5" name="Afbeelding 4">
            <a:extLst>
              <a:ext uri="{FF2B5EF4-FFF2-40B4-BE49-F238E27FC236}">
                <a16:creationId xmlns:a16="http://schemas.microsoft.com/office/drawing/2014/main" id="{CBCA1C23-DD9D-42BE-9474-80369CE5778D}"/>
              </a:ext>
            </a:extLst>
          </p:cNvPr>
          <p:cNvPicPr>
            <a:picLocks noChangeAspect="1"/>
          </p:cNvPicPr>
          <p:nvPr/>
        </p:nvPicPr>
        <p:blipFill>
          <a:blip r:embed="rId2"/>
          <a:stretch>
            <a:fillRect/>
          </a:stretch>
        </p:blipFill>
        <p:spPr>
          <a:xfrm>
            <a:off x="785187" y="1700808"/>
            <a:ext cx="6379101" cy="4664217"/>
          </a:xfrm>
          <a:prstGeom prst="rect">
            <a:avLst/>
          </a:prstGeom>
        </p:spPr>
      </p:pic>
    </p:spTree>
    <p:extLst>
      <p:ext uri="{BB962C8B-B14F-4D97-AF65-F5344CB8AC3E}">
        <p14:creationId xmlns:p14="http://schemas.microsoft.com/office/powerpoint/2010/main" val="3845761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9A6AB-36EF-4C3C-B38E-5AFB9F902443}"/>
              </a:ext>
            </a:extLst>
          </p:cNvPr>
          <p:cNvSpPr>
            <a:spLocks noGrp="1"/>
          </p:cNvSpPr>
          <p:nvPr>
            <p:ph type="title"/>
          </p:nvPr>
        </p:nvSpPr>
        <p:spPr/>
        <p:txBody>
          <a:bodyPr/>
          <a:lstStyle/>
          <a:p>
            <a:r>
              <a:rPr lang="nl-BE" dirty="0"/>
              <a:t>Stap 3: beslissing &amp; brief VAPH</a:t>
            </a:r>
          </a:p>
        </p:txBody>
      </p:sp>
      <p:sp>
        <p:nvSpPr>
          <p:cNvPr id="3" name="Tijdelijke aanduiding voor inhoud 2">
            <a:extLst>
              <a:ext uri="{FF2B5EF4-FFF2-40B4-BE49-F238E27FC236}">
                <a16:creationId xmlns:a16="http://schemas.microsoft.com/office/drawing/2014/main" id="{53077731-6503-4BC8-905D-D46873293CA2}"/>
              </a:ext>
            </a:extLst>
          </p:cNvPr>
          <p:cNvSpPr>
            <a:spLocks noGrp="1"/>
          </p:cNvSpPr>
          <p:nvPr>
            <p:ph idx="1"/>
          </p:nvPr>
        </p:nvSpPr>
        <p:spPr/>
        <p:txBody>
          <a:bodyPr/>
          <a:lstStyle/>
          <a:p>
            <a:r>
              <a:rPr lang="nl-BE" dirty="0"/>
              <a:t>Commissie binnen VAPH beslist op basis van OP (stap 1) en inschalingsverslag (stap 2) over:</a:t>
            </a:r>
          </a:p>
          <a:p>
            <a:pPr lvl="1"/>
            <a:r>
              <a:rPr lang="nl-BE" dirty="0"/>
              <a:t>Budgetcategorie waarop je recht hebt</a:t>
            </a:r>
          </a:p>
          <a:p>
            <a:pPr lvl="1"/>
            <a:r>
              <a:rPr lang="nl-BE" dirty="0"/>
              <a:t>Prioriteitengroep waarin vraag wordt verdeeld </a:t>
            </a:r>
          </a:p>
        </p:txBody>
      </p:sp>
      <p:sp>
        <p:nvSpPr>
          <p:cNvPr id="4" name="Tijdelijke aanduiding voor dianummer 3">
            <a:extLst>
              <a:ext uri="{FF2B5EF4-FFF2-40B4-BE49-F238E27FC236}">
                <a16:creationId xmlns:a16="http://schemas.microsoft.com/office/drawing/2014/main" id="{C8228291-2D4D-448F-B9B0-B2985D5E7215}"/>
              </a:ext>
            </a:extLst>
          </p:cNvPr>
          <p:cNvSpPr>
            <a:spLocks noGrp="1"/>
          </p:cNvSpPr>
          <p:nvPr>
            <p:ph type="sldNum" sz="quarter" idx="12"/>
          </p:nvPr>
        </p:nvSpPr>
        <p:spPr/>
        <p:txBody>
          <a:bodyPr/>
          <a:lstStyle/>
          <a:p>
            <a:fld id="{B7161B40-6B5B-4F58-974D-87F82E2C3A60}" type="slidenum">
              <a:rPr lang="nl-NL" smtClean="0">
                <a:solidFill>
                  <a:prstClr val="black"/>
                </a:solidFill>
              </a:rPr>
              <a:pPr/>
              <a:t>13</a:t>
            </a:fld>
            <a:endParaRPr lang="nl-NL" dirty="0">
              <a:solidFill>
                <a:prstClr val="black"/>
              </a:solidFill>
            </a:endParaRPr>
          </a:p>
        </p:txBody>
      </p:sp>
    </p:spTree>
    <p:extLst>
      <p:ext uri="{BB962C8B-B14F-4D97-AF65-F5344CB8AC3E}">
        <p14:creationId xmlns:p14="http://schemas.microsoft.com/office/powerpoint/2010/main" val="2664351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6742B1-3F50-4680-9207-1ACAF5F4619C}"/>
              </a:ext>
            </a:extLst>
          </p:cNvPr>
          <p:cNvSpPr>
            <a:spLocks noGrp="1"/>
          </p:cNvSpPr>
          <p:nvPr>
            <p:ph type="title"/>
          </p:nvPr>
        </p:nvSpPr>
        <p:spPr/>
        <p:txBody>
          <a:bodyPr/>
          <a:lstStyle/>
          <a:p>
            <a:r>
              <a:rPr lang="nl-BE" dirty="0"/>
              <a:t>24 budgetcategorieën</a:t>
            </a:r>
          </a:p>
        </p:txBody>
      </p:sp>
      <p:pic>
        <p:nvPicPr>
          <p:cNvPr id="5" name="Afbeelding 4">
            <a:extLst>
              <a:ext uri="{FF2B5EF4-FFF2-40B4-BE49-F238E27FC236}">
                <a16:creationId xmlns:a16="http://schemas.microsoft.com/office/drawing/2014/main" id="{562334C5-A3CF-49EB-B5F7-E14744D5777B}"/>
              </a:ext>
            </a:extLst>
          </p:cNvPr>
          <p:cNvPicPr>
            <a:picLocks noChangeAspect="1"/>
          </p:cNvPicPr>
          <p:nvPr/>
        </p:nvPicPr>
        <p:blipFill>
          <a:blip r:embed="rId3"/>
          <a:stretch>
            <a:fillRect/>
          </a:stretch>
        </p:blipFill>
        <p:spPr>
          <a:xfrm>
            <a:off x="179512" y="1766964"/>
            <a:ext cx="4414609" cy="4534644"/>
          </a:xfrm>
          <a:prstGeom prst="rect">
            <a:avLst/>
          </a:prstGeom>
        </p:spPr>
      </p:pic>
      <p:pic>
        <p:nvPicPr>
          <p:cNvPr id="6" name="Afbeelding 5">
            <a:extLst>
              <a:ext uri="{FF2B5EF4-FFF2-40B4-BE49-F238E27FC236}">
                <a16:creationId xmlns:a16="http://schemas.microsoft.com/office/drawing/2014/main" id="{3A2B07ED-3FCF-4249-8738-00D144320B06}"/>
              </a:ext>
            </a:extLst>
          </p:cNvPr>
          <p:cNvPicPr>
            <a:picLocks noChangeAspect="1"/>
          </p:cNvPicPr>
          <p:nvPr/>
        </p:nvPicPr>
        <p:blipFill>
          <a:blip r:embed="rId4"/>
          <a:stretch>
            <a:fillRect/>
          </a:stretch>
        </p:blipFill>
        <p:spPr>
          <a:xfrm>
            <a:off x="4499992" y="1910817"/>
            <a:ext cx="4529608" cy="4246938"/>
          </a:xfrm>
          <a:prstGeom prst="rect">
            <a:avLst/>
          </a:prstGeom>
        </p:spPr>
      </p:pic>
    </p:spTree>
    <p:extLst>
      <p:ext uri="{BB962C8B-B14F-4D97-AF65-F5344CB8AC3E}">
        <p14:creationId xmlns:p14="http://schemas.microsoft.com/office/powerpoint/2010/main" val="635382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Stap 4: wachten…  </a:t>
            </a:r>
          </a:p>
        </p:txBody>
      </p:sp>
      <p:sp>
        <p:nvSpPr>
          <p:cNvPr id="3" name="Tijdelijke aanduiding voor inhoud 2"/>
          <p:cNvSpPr>
            <a:spLocks noGrp="1"/>
          </p:cNvSpPr>
          <p:nvPr>
            <p:ph idx="1"/>
          </p:nvPr>
        </p:nvSpPr>
        <p:spPr/>
        <p:txBody>
          <a:bodyPr>
            <a:normAutofit fontScale="92500" lnSpcReduction="20000"/>
          </a:bodyPr>
          <a:lstStyle/>
          <a:p>
            <a:r>
              <a:rPr lang="nl-BE" dirty="0"/>
              <a:t>Je komt op de PVB-wachtlijst voor </a:t>
            </a:r>
            <a:r>
              <a:rPr lang="nl-BE" dirty="0" err="1"/>
              <a:t>meervraag</a:t>
            </a:r>
            <a:r>
              <a:rPr lang="nl-BE" dirty="0"/>
              <a:t> (zorgcontinuïteit)</a:t>
            </a:r>
          </a:p>
          <a:p>
            <a:r>
              <a:rPr lang="nl-BE" dirty="0"/>
              <a:t>Moeilijk te voorspellen wanneer je PVB zal krijgen</a:t>
            </a:r>
          </a:p>
          <a:p>
            <a:r>
              <a:rPr lang="nl-BE" dirty="0"/>
              <a:t>Geen reden om de aanvraag niet op te starten </a:t>
            </a:r>
          </a:p>
          <a:p>
            <a:r>
              <a:rPr lang="nl-BE" dirty="0"/>
              <a:t>Tijdens wachten kan je mogelijks beroep doen op:</a:t>
            </a:r>
          </a:p>
          <a:p>
            <a:pPr lvl="1"/>
            <a:r>
              <a:rPr lang="nl-BE" dirty="0"/>
              <a:t>Reguliere diensten (poetshulp, gezinshulp, oppas door vrijwilligers)</a:t>
            </a:r>
          </a:p>
          <a:p>
            <a:pPr lvl="1"/>
            <a:r>
              <a:rPr lang="nl-BE" dirty="0"/>
              <a:t>Rechtstreeks Toegankelijke Hulp: georganiseerd door VAPH</a:t>
            </a:r>
          </a:p>
          <a:p>
            <a:pPr lvl="2"/>
            <a:r>
              <a:rPr lang="nl-BE" dirty="0"/>
              <a:t>Begeleiding: individuele gesprekken rond organisatie huishouden, werk, omgaan met beperking </a:t>
            </a:r>
          </a:p>
          <a:p>
            <a:pPr lvl="2"/>
            <a:r>
              <a:rPr lang="nl-BE" dirty="0"/>
              <a:t>Dagbesteding: zinvolle dagbesteding </a:t>
            </a:r>
          </a:p>
          <a:p>
            <a:pPr lvl="2"/>
            <a:r>
              <a:rPr lang="nl-BE" dirty="0"/>
              <a:t>Verblijf: nachtopvang </a:t>
            </a:r>
          </a:p>
          <a:p>
            <a:pPr marL="914400" lvl="2" indent="0">
              <a:buNone/>
            </a:pPr>
            <a:r>
              <a:rPr lang="nl-BE" dirty="0">
                <a:sym typeface="Wingdings" panose="05000000000000000000" pitchFamily="2" charset="2"/>
              </a:rPr>
              <a:t> Adressenlijst van diensten die dit aanbieden te vinden op website VAPH </a:t>
            </a:r>
            <a:endParaRPr lang="nl-BE" dirty="0"/>
          </a:p>
        </p:txBody>
      </p:sp>
      <p:sp>
        <p:nvSpPr>
          <p:cNvPr id="4" name="Tijdelijke aanduiding voor dianummer 3"/>
          <p:cNvSpPr>
            <a:spLocks noGrp="1"/>
          </p:cNvSpPr>
          <p:nvPr>
            <p:ph type="sldNum" sz="quarter" idx="12"/>
          </p:nvPr>
        </p:nvSpPr>
        <p:spPr/>
        <p:txBody>
          <a:bodyPr/>
          <a:lstStyle/>
          <a:p>
            <a:endParaRPr lang="nl-NL" dirty="0">
              <a:solidFill>
                <a:prstClr val="black"/>
              </a:solidFill>
            </a:endParaRPr>
          </a:p>
        </p:txBody>
      </p:sp>
    </p:spTree>
    <p:extLst>
      <p:ext uri="{BB962C8B-B14F-4D97-AF65-F5344CB8AC3E}">
        <p14:creationId xmlns:p14="http://schemas.microsoft.com/office/powerpoint/2010/main" val="334382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9D25E9A-F8D5-491F-8FF6-46D916C4ACA0}"/>
              </a:ext>
            </a:extLst>
          </p:cNvPr>
          <p:cNvSpPr>
            <a:spLocks noGrp="1"/>
          </p:cNvSpPr>
          <p:nvPr>
            <p:ph idx="1"/>
          </p:nvPr>
        </p:nvSpPr>
        <p:spPr/>
        <p:txBody>
          <a:bodyPr>
            <a:normAutofit/>
          </a:bodyPr>
          <a:lstStyle/>
          <a:p>
            <a:r>
              <a:rPr lang="nl-BE" altLang="nl-BE" dirty="0"/>
              <a:t>PAB/MFC valt onder automatische toekenningen</a:t>
            </a:r>
          </a:p>
          <a:p>
            <a:r>
              <a:rPr lang="nl-BE" altLang="nl-BE" dirty="0"/>
              <a:t>Procedure ten laatste afronden tegen 22</a:t>
            </a:r>
            <a:r>
              <a:rPr lang="nl-BE" altLang="nl-BE" baseline="30000" dirty="0"/>
              <a:t>ste</a:t>
            </a:r>
            <a:r>
              <a:rPr lang="nl-BE" altLang="nl-BE" dirty="0"/>
              <a:t> verjaardag om aaneensluitende overgang te maken</a:t>
            </a:r>
          </a:p>
          <a:p>
            <a:r>
              <a:rPr lang="nl-BE" altLang="nl-BE" dirty="0" err="1"/>
              <a:t>Meervragen</a:t>
            </a:r>
            <a:r>
              <a:rPr lang="nl-BE" altLang="nl-BE" dirty="0"/>
              <a:t> komen automatisch in PG 1 </a:t>
            </a:r>
          </a:p>
          <a:p>
            <a:pPr marL="0" indent="0">
              <a:buNone/>
            </a:pPr>
            <a:r>
              <a:rPr lang="nl-BE" altLang="nl-BE" dirty="0"/>
              <a:t>*</a:t>
            </a:r>
            <a:r>
              <a:rPr lang="nl-BE" altLang="nl-BE" sz="1000" dirty="0"/>
              <a:t>Bron : VAPH, Commissie Welzijn 19/02/2019</a:t>
            </a:r>
          </a:p>
          <a:p>
            <a:pPr marL="0" indent="0">
              <a:buNone/>
            </a:pPr>
            <a:endParaRPr lang="nl-BE" altLang="nl-BE" dirty="0"/>
          </a:p>
        </p:txBody>
      </p:sp>
      <p:sp>
        <p:nvSpPr>
          <p:cNvPr id="4" name="Tijdelijke aanduiding voor dianummer 3">
            <a:extLst>
              <a:ext uri="{FF2B5EF4-FFF2-40B4-BE49-F238E27FC236}">
                <a16:creationId xmlns:a16="http://schemas.microsoft.com/office/drawing/2014/main" id="{2D08A9E0-B2E2-4EAD-A21E-FE797C5F7DF6}"/>
              </a:ext>
            </a:extLst>
          </p:cNvPr>
          <p:cNvSpPr>
            <a:spLocks noGrp="1"/>
          </p:cNvSpPr>
          <p:nvPr>
            <p:ph type="sldNum" sz="quarter" idx="12"/>
          </p:nvPr>
        </p:nvSpPr>
        <p:spPr/>
        <p:txBody>
          <a:bodyPr/>
          <a:lstStyle/>
          <a:p>
            <a:fld id="{B7161B40-6B5B-4F58-974D-87F82E2C3A60}" type="slidenum">
              <a:rPr lang="nl-NL" smtClean="0">
                <a:solidFill>
                  <a:prstClr val="black"/>
                </a:solidFill>
              </a:rPr>
              <a:pPr/>
              <a:t>16</a:t>
            </a:fld>
            <a:endParaRPr lang="nl-NL" dirty="0">
              <a:solidFill>
                <a:prstClr val="black"/>
              </a:solidFill>
            </a:endParaRPr>
          </a:p>
        </p:txBody>
      </p:sp>
      <p:graphicFrame>
        <p:nvGraphicFramePr>
          <p:cNvPr id="5" name="Tabel 4">
            <a:extLst>
              <a:ext uri="{FF2B5EF4-FFF2-40B4-BE49-F238E27FC236}">
                <a16:creationId xmlns:a16="http://schemas.microsoft.com/office/drawing/2014/main" id="{59CBBD14-9331-4F56-AAB2-C20510FCD831}"/>
              </a:ext>
            </a:extLst>
          </p:cNvPr>
          <p:cNvGraphicFramePr>
            <a:graphicFrameLocks noGrp="1"/>
          </p:cNvGraphicFramePr>
          <p:nvPr>
            <p:extLst>
              <p:ext uri="{D42A27DB-BD31-4B8C-83A1-F6EECF244321}">
                <p14:modId xmlns:p14="http://schemas.microsoft.com/office/powerpoint/2010/main" val="1901726760"/>
              </p:ext>
            </p:extLst>
          </p:nvPr>
        </p:nvGraphicFramePr>
        <p:xfrm>
          <a:off x="1691680" y="3887452"/>
          <a:ext cx="4998876" cy="2182971"/>
        </p:xfrm>
        <a:graphic>
          <a:graphicData uri="http://schemas.openxmlformats.org/drawingml/2006/table">
            <a:tbl>
              <a:tblPr firstRow="1" bandRow="1">
                <a:tableStyleId>{5C22544A-7EE6-4342-B048-85BDC9FD1C3A}</a:tableStyleId>
              </a:tblPr>
              <a:tblGrid>
                <a:gridCol w="1666292">
                  <a:extLst>
                    <a:ext uri="{9D8B030D-6E8A-4147-A177-3AD203B41FA5}">
                      <a16:colId xmlns:a16="http://schemas.microsoft.com/office/drawing/2014/main" val="1838727946"/>
                    </a:ext>
                  </a:extLst>
                </a:gridCol>
                <a:gridCol w="1666292">
                  <a:extLst>
                    <a:ext uri="{9D8B030D-6E8A-4147-A177-3AD203B41FA5}">
                      <a16:colId xmlns:a16="http://schemas.microsoft.com/office/drawing/2014/main" val="3957674138"/>
                    </a:ext>
                  </a:extLst>
                </a:gridCol>
                <a:gridCol w="1666292">
                  <a:extLst>
                    <a:ext uri="{9D8B030D-6E8A-4147-A177-3AD203B41FA5}">
                      <a16:colId xmlns:a16="http://schemas.microsoft.com/office/drawing/2014/main" val="3938736818"/>
                    </a:ext>
                  </a:extLst>
                </a:gridCol>
              </a:tblGrid>
              <a:tr h="719931">
                <a:tc>
                  <a:txBody>
                    <a:bodyPr/>
                    <a:lstStyle/>
                    <a:p>
                      <a:endParaRPr lang="nl-BE" dirty="0"/>
                    </a:p>
                  </a:txBody>
                  <a:tcPr/>
                </a:tc>
                <a:tc>
                  <a:txBody>
                    <a:bodyPr/>
                    <a:lstStyle/>
                    <a:p>
                      <a:r>
                        <a:rPr lang="nl-BE" dirty="0"/>
                        <a:t>%</a:t>
                      </a:r>
                    </a:p>
                  </a:txBody>
                  <a:tcPr/>
                </a:tc>
                <a:tc>
                  <a:txBody>
                    <a:bodyPr/>
                    <a:lstStyle/>
                    <a:p>
                      <a:r>
                        <a:rPr lang="nl-BE" dirty="0"/>
                        <a:t>LAATSTE DATUM</a:t>
                      </a:r>
                    </a:p>
                  </a:txBody>
                  <a:tcPr/>
                </a:tc>
                <a:extLst>
                  <a:ext uri="{0D108BD9-81ED-4DB2-BD59-A6C34878D82A}">
                    <a16:rowId xmlns:a16="http://schemas.microsoft.com/office/drawing/2014/main" val="3636652742"/>
                  </a:ext>
                </a:extLst>
              </a:tr>
              <a:tr h="363727">
                <a:tc>
                  <a:txBody>
                    <a:bodyPr/>
                    <a:lstStyle/>
                    <a:p>
                      <a:r>
                        <a:rPr lang="nl-BE" dirty="0"/>
                        <a:t>PG 1</a:t>
                      </a:r>
                    </a:p>
                  </a:txBody>
                  <a:tcPr/>
                </a:tc>
                <a:tc>
                  <a:txBody>
                    <a:bodyPr/>
                    <a:lstStyle/>
                    <a:p>
                      <a:r>
                        <a:rPr lang="nl-BE" dirty="0"/>
                        <a:t>85</a:t>
                      </a:r>
                    </a:p>
                  </a:txBody>
                  <a:tcPr/>
                </a:tc>
                <a:tc>
                  <a:txBody>
                    <a:bodyPr/>
                    <a:lstStyle/>
                    <a:p>
                      <a:r>
                        <a:rPr lang="nl-NL" dirty="0"/>
                        <a:t>19/2/2018</a:t>
                      </a:r>
                      <a:endParaRPr lang="nl-BE" dirty="0"/>
                    </a:p>
                  </a:txBody>
                  <a:tcPr/>
                </a:tc>
                <a:extLst>
                  <a:ext uri="{0D108BD9-81ED-4DB2-BD59-A6C34878D82A}">
                    <a16:rowId xmlns:a16="http://schemas.microsoft.com/office/drawing/2014/main" val="1364286638"/>
                  </a:ext>
                </a:extLst>
              </a:tr>
              <a:tr h="363727">
                <a:tc>
                  <a:txBody>
                    <a:bodyPr/>
                    <a:lstStyle/>
                    <a:p>
                      <a:r>
                        <a:rPr lang="nl-BE" dirty="0"/>
                        <a:t>PG 2</a:t>
                      </a:r>
                    </a:p>
                  </a:txBody>
                  <a:tcPr/>
                </a:tc>
                <a:tc>
                  <a:txBody>
                    <a:bodyPr/>
                    <a:lstStyle/>
                    <a:p>
                      <a:r>
                        <a:rPr lang="nl-BE" dirty="0"/>
                        <a:t>10</a:t>
                      </a:r>
                    </a:p>
                  </a:txBody>
                  <a:tcPr/>
                </a:tc>
                <a:tc>
                  <a:txBody>
                    <a:bodyPr/>
                    <a:lstStyle/>
                    <a:p>
                      <a:r>
                        <a:rPr lang="nl-BE" dirty="0"/>
                        <a:t>25/9/2016</a:t>
                      </a:r>
                    </a:p>
                  </a:txBody>
                  <a:tcPr/>
                </a:tc>
                <a:extLst>
                  <a:ext uri="{0D108BD9-81ED-4DB2-BD59-A6C34878D82A}">
                    <a16:rowId xmlns:a16="http://schemas.microsoft.com/office/drawing/2014/main" val="1851675279"/>
                  </a:ext>
                </a:extLst>
              </a:tr>
              <a:tr h="363727">
                <a:tc>
                  <a:txBody>
                    <a:bodyPr/>
                    <a:lstStyle/>
                    <a:p>
                      <a:r>
                        <a:rPr lang="nl-BE" dirty="0"/>
                        <a:t>PG 3</a:t>
                      </a:r>
                    </a:p>
                  </a:txBody>
                  <a:tcPr/>
                </a:tc>
                <a:tc>
                  <a:txBody>
                    <a:bodyPr/>
                    <a:lstStyle/>
                    <a:p>
                      <a:r>
                        <a:rPr lang="nl-BE" dirty="0"/>
                        <a:t>5</a:t>
                      </a:r>
                    </a:p>
                  </a:txBody>
                  <a:tcPr/>
                </a:tc>
                <a:tc>
                  <a:txBody>
                    <a:bodyPr/>
                    <a:lstStyle/>
                    <a:p>
                      <a:r>
                        <a:rPr lang="nl-BE" dirty="0"/>
                        <a:t>11/1/2002</a:t>
                      </a:r>
                    </a:p>
                  </a:txBody>
                  <a:tcPr/>
                </a:tc>
                <a:extLst>
                  <a:ext uri="{0D108BD9-81ED-4DB2-BD59-A6C34878D82A}">
                    <a16:rowId xmlns:a16="http://schemas.microsoft.com/office/drawing/2014/main" val="2896584170"/>
                  </a:ext>
                </a:extLst>
              </a:tr>
              <a:tr h="363727">
                <a:tc>
                  <a:txBody>
                    <a:bodyPr/>
                    <a:lstStyle/>
                    <a:p>
                      <a:r>
                        <a:rPr lang="nl-BE" dirty="0"/>
                        <a:t>TOTAAL</a:t>
                      </a:r>
                    </a:p>
                  </a:txBody>
                  <a:tcPr/>
                </a:tc>
                <a:tc>
                  <a:txBody>
                    <a:bodyPr/>
                    <a:lstStyle/>
                    <a:p>
                      <a:r>
                        <a:rPr lang="nl-BE" dirty="0"/>
                        <a:t>100</a:t>
                      </a:r>
                    </a:p>
                  </a:txBody>
                  <a:tcPr/>
                </a:tc>
                <a:tc>
                  <a:txBody>
                    <a:bodyPr/>
                    <a:lstStyle/>
                    <a:p>
                      <a:endParaRPr lang="nl-BE" dirty="0"/>
                    </a:p>
                  </a:txBody>
                  <a:tcPr/>
                </a:tc>
                <a:extLst>
                  <a:ext uri="{0D108BD9-81ED-4DB2-BD59-A6C34878D82A}">
                    <a16:rowId xmlns:a16="http://schemas.microsoft.com/office/drawing/2014/main" val="109623449"/>
                  </a:ext>
                </a:extLst>
              </a:tr>
            </a:tbl>
          </a:graphicData>
        </a:graphic>
      </p:graphicFrame>
      <p:sp>
        <p:nvSpPr>
          <p:cNvPr id="7" name="Titel 6">
            <a:extLst>
              <a:ext uri="{FF2B5EF4-FFF2-40B4-BE49-F238E27FC236}">
                <a16:creationId xmlns:a16="http://schemas.microsoft.com/office/drawing/2014/main" id="{B407E119-78B3-4E09-90EC-931E80D4804F}"/>
              </a:ext>
            </a:extLst>
          </p:cNvPr>
          <p:cNvSpPr>
            <a:spLocks noGrp="1"/>
          </p:cNvSpPr>
          <p:nvPr>
            <p:ph type="title"/>
          </p:nvPr>
        </p:nvSpPr>
        <p:spPr/>
        <p:txBody>
          <a:bodyPr/>
          <a:lstStyle/>
          <a:p>
            <a:r>
              <a:rPr lang="nl-BE" dirty="0"/>
              <a:t>Zorgcontinuïteit voor PAB/MFC</a:t>
            </a:r>
          </a:p>
        </p:txBody>
      </p:sp>
    </p:spTree>
    <p:extLst>
      <p:ext uri="{BB962C8B-B14F-4D97-AF65-F5344CB8AC3E}">
        <p14:creationId xmlns:p14="http://schemas.microsoft.com/office/powerpoint/2010/main" val="379669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4. Wat kan je doen met een PVB?</a:t>
            </a:r>
          </a:p>
        </p:txBody>
      </p:sp>
      <p:sp>
        <p:nvSpPr>
          <p:cNvPr id="3" name="Tijdelijke aanduiding voor inhoud 2"/>
          <p:cNvSpPr>
            <a:spLocks noGrp="1"/>
          </p:cNvSpPr>
          <p:nvPr>
            <p:ph idx="1"/>
          </p:nvPr>
        </p:nvSpPr>
        <p:spPr>
          <a:xfrm>
            <a:off x="818431" y="1700807"/>
            <a:ext cx="7507138" cy="4924623"/>
          </a:xfrm>
        </p:spPr>
        <p:txBody>
          <a:bodyPr>
            <a:normAutofit lnSpcReduction="10000"/>
          </a:bodyPr>
          <a:lstStyle/>
          <a:p>
            <a:pPr marL="0" indent="0">
              <a:buNone/>
            </a:pPr>
            <a:r>
              <a:rPr lang="nl-BE" b="1" u="sng" dirty="0"/>
              <a:t>Ondersteuning in groep</a:t>
            </a:r>
            <a:r>
              <a:rPr lang="nl-BE" b="1" dirty="0"/>
              <a:t>: </a:t>
            </a:r>
          </a:p>
          <a:p>
            <a:pPr marL="0" indent="0">
              <a:buNone/>
            </a:pPr>
            <a:endParaRPr lang="nl-BE" b="1" dirty="0"/>
          </a:p>
          <a:p>
            <a:r>
              <a:rPr lang="nl-BE" b="1" dirty="0"/>
              <a:t>Woonondersteuning</a:t>
            </a:r>
            <a:r>
              <a:rPr lang="nl-BE" dirty="0"/>
              <a:t>: begeleiding of opvang die ‘s avonds, ‘s nachts en ‘s ochtends en in groep gegeven wordt in een woning/leefgroep/studio</a:t>
            </a:r>
          </a:p>
          <a:p>
            <a:pPr marL="0" indent="0">
              <a:buNone/>
            </a:pPr>
            <a:endParaRPr lang="nl-BE" dirty="0"/>
          </a:p>
          <a:p>
            <a:r>
              <a:rPr lang="nl-BE" b="1" dirty="0" err="1"/>
              <a:t>Dagondersteuning</a:t>
            </a:r>
            <a:r>
              <a:rPr lang="nl-BE" b="1" dirty="0"/>
              <a:t>: </a:t>
            </a:r>
            <a:r>
              <a:rPr lang="nl-BE" dirty="0"/>
              <a:t>begeleiding overdag die in groep wordt gegeven. </a:t>
            </a:r>
          </a:p>
          <a:p>
            <a:pPr marL="0" indent="0">
              <a:buNone/>
            </a:pPr>
            <a:r>
              <a:rPr lang="nl-BE" dirty="0"/>
              <a:t>	</a:t>
            </a:r>
            <a:r>
              <a:rPr lang="nl-BE" dirty="0" err="1"/>
              <a:t>Vb</a:t>
            </a:r>
            <a:r>
              <a:rPr lang="nl-BE" dirty="0"/>
              <a:t>: atelierwerking, activiteiten in een dagcentrum; 	zorgboerderij,…</a:t>
            </a:r>
          </a:p>
          <a:p>
            <a:pPr marL="0" indent="0">
              <a:buNone/>
            </a:pPr>
            <a:endParaRPr lang="nl-BE" dirty="0"/>
          </a:p>
          <a:p>
            <a:pPr marL="0" indent="0">
              <a:buNone/>
            </a:pPr>
            <a:r>
              <a:rPr lang="nl-BE" dirty="0"/>
              <a:t>                                                    of </a:t>
            </a:r>
          </a:p>
          <a:p>
            <a:pPr marL="0" indent="0">
              <a:buNone/>
            </a:pPr>
            <a:endParaRPr lang="nl-BE" dirty="0"/>
          </a:p>
        </p:txBody>
      </p:sp>
      <p:sp>
        <p:nvSpPr>
          <p:cNvPr id="5" name="Tijdelijke aanduiding voor dianummer 4"/>
          <p:cNvSpPr>
            <a:spLocks noGrp="1"/>
          </p:cNvSpPr>
          <p:nvPr>
            <p:ph type="sldNum" sz="quarter" idx="12"/>
          </p:nvPr>
        </p:nvSpPr>
        <p:spPr/>
        <p:txBody>
          <a:bodyPr/>
          <a:lstStyle/>
          <a:p>
            <a:endParaRPr lang="nl-NL" dirty="0"/>
          </a:p>
        </p:txBody>
      </p:sp>
    </p:spTree>
    <p:extLst>
      <p:ext uri="{BB962C8B-B14F-4D97-AF65-F5344CB8AC3E}">
        <p14:creationId xmlns:p14="http://schemas.microsoft.com/office/powerpoint/2010/main" val="542217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a:t>4. Wat kan je doen met een PVB?</a:t>
            </a: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BE" b="1" u="sng" dirty="0"/>
              <a:t>1 op 1 ondersteuning  of individuele ondersteuning</a:t>
            </a:r>
          </a:p>
          <a:p>
            <a:r>
              <a:rPr lang="nl-BE" b="1" dirty="0"/>
              <a:t>Praktische hulp</a:t>
            </a:r>
            <a:r>
              <a:rPr lang="nl-BE" dirty="0"/>
              <a:t>: helpen met wassen, aankleden, eten, naar het toilet gaan, huishouden doen, individueel vervoer naar school, werk of vrijetijdsactiviteiten ...</a:t>
            </a:r>
          </a:p>
          <a:p>
            <a:r>
              <a:rPr lang="nl-BE" b="1" dirty="0"/>
              <a:t>Psychosociale begeleiding</a:t>
            </a:r>
            <a:r>
              <a:rPr lang="nl-BE" dirty="0"/>
              <a:t>: nadenken en spreken over de organisatie van het huishouden, de organisatie van de administratie en financiën, het omgaan met de handicap ... </a:t>
            </a:r>
          </a:p>
          <a:p>
            <a:r>
              <a:rPr lang="nl-BE" b="1" dirty="0"/>
              <a:t>Globale individuele ondersteuning</a:t>
            </a:r>
            <a:r>
              <a:rPr lang="nl-BE" dirty="0"/>
              <a:t>: combinatie van zowel psychosociale begeleiding als praktische hulp.  Stimulatie, coaching, training, assistentie bij activiteiten …</a:t>
            </a:r>
          </a:p>
          <a:p>
            <a:r>
              <a:rPr lang="nl-BE" b="1" dirty="0"/>
              <a:t>Oproepbare permanentie</a:t>
            </a:r>
            <a:r>
              <a:rPr lang="nl-BE" dirty="0"/>
              <a:t>: de begeleider komt naar jou toe binnen de 30 minuten nadat je hen zelf hebt opgeroepen.</a:t>
            </a:r>
          </a:p>
          <a:p>
            <a:pPr marL="0" indent="0">
              <a:buNone/>
            </a:pPr>
            <a:endParaRPr lang="nl-BE" dirty="0"/>
          </a:p>
        </p:txBody>
      </p:sp>
      <p:sp>
        <p:nvSpPr>
          <p:cNvPr id="5" name="Tijdelijke aanduiding voor dianummer 4"/>
          <p:cNvSpPr>
            <a:spLocks noGrp="1"/>
          </p:cNvSpPr>
          <p:nvPr>
            <p:ph type="sldNum" sz="quarter" idx="12"/>
          </p:nvPr>
        </p:nvSpPr>
        <p:spPr/>
        <p:txBody>
          <a:bodyPr/>
          <a:lstStyle/>
          <a:p>
            <a:endParaRPr lang="nl-NL" dirty="0"/>
          </a:p>
        </p:txBody>
      </p:sp>
    </p:spTree>
    <p:extLst>
      <p:ext uri="{BB962C8B-B14F-4D97-AF65-F5344CB8AC3E}">
        <p14:creationId xmlns:p14="http://schemas.microsoft.com/office/powerpoint/2010/main" val="2941919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5. Hoe werkt het? Afsluiten overeenkomsten</a:t>
            </a:r>
          </a:p>
        </p:txBody>
      </p:sp>
      <p:sp>
        <p:nvSpPr>
          <p:cNvPr id="5" name="Tijdelijke aanduiding voor dianummer 4"/>
          <p:cNvSpPr>
            <a:spLocks noGrp="1"/>
          </p:cNvSpPr>
          <p:nvPr>
            <p:ph type="sldNum" sz="quarter" idx="12"/>
          </p:nvPr>
        </p:nvSpPr>
        <p:spPr/>
        <p:txBody>
          <a:bodyPr/>
          <a:lstStyle/>
          <a:p>
            <a:fld id="{B7161B40-6B5B-4F58-974D-87F82E2C3A60}" type="slidenum">
              <a:rPr lang="nl-NL" smtClean="0"/>
              <a:t>19</a:t>
            </a:fld>
            <a:endParaRPr lang="nl-NL" dirty="0"/>
          </a:p>
        </p:txBody>
      </p:sp>
      <p:sp>
        <p:nvSpPr>
          <p:cNvPr id="9" name="Tijdelijke aanduiding voor inhoud 2"/>
          <p:cNvSpPr>
            <a:spLocks noGrp="1"/>
          </p:cNvSpPr>
          <p:nvPr>
            <p:ph idx="1"/>
          </p:nvPr>
        </p:nvSpPr>
        <p:spPr>
          <a:xfrm>
            <a:off x="818431" y="1825625"/>
            <a:ext cx="7507138" cy="4123655"/>
          </a:xfrm>
        </p:spPr>
        <p:txBody>
          <a:bodyPr>
            <a:normAutofit fontScale="85000" lnSpcReduction="10000"/>
          </a:bodyPr>
          <a:lstStyle/>
          <a:p>
            <a:r>
              <a:rPr lang="nl-BE" dirty="0"/>
              <a:t>De overeenkomst speelt een cruciale rol zodat de ondersteuning betaald kan worden met PVB</a:t>
            </a:r>
          </a:p>
          <a:p>
            <a:r>
              <a:rPr lang="nl-BE" dirty="0"/>
              <a:t>Ondersteuning in groep: individuele dienstverleningsovereenkomst (IDO) met vergunde zorgaanbieder</a:t>
            </a:r>
          </a:p>
          <a:p>
            <a:r>
              <a:rPr lang="nl-BE" dirty="0"/>
              <a:t>1 op 1 ondersteuning </a:t>
            </a:r>
          </a:p>
          <a:p>
            <a:pPr lvl="2"/>
            <a:r>
              <a:rPr lang="nl-BE" dirty="0"/>
              <a:t>Met een </a:t>
            </a:r>
            <a:r>
              <a:rPr lang="nl-BE" b="1" dirty="0"/>
              <a:t>individuele begeleider </a:t>
            </a:r>
          </a:p>
          <a:p>
            <a:pPr lvl="2"/>
            <a:r>
              <a:rPr lang="nl-BE" dirty="0"/>
              <a:t>Met een </a:t>
            </a:r>
            <a:r>
              <a:rPr lang="nl-BE" b="1" dirty="0"/>
              <a:t>interimkantoor</a:t>
            </a:r>
          </a:p>
          <a:p>
            <a:pPr lvl="2"/>
            <a:r>
              <a:rPr lang="nl-BE" dirty="0"/>
              <a:t>Met een </a:t>
            </a:r>
            <a:r>
              <a:rPr lang="nl-BE" b="1" dirty="0"/>
              <a:t>dienstenchequebedrijf</a:t>
            </a:r>
          </a:p>
          <a:p>
            <a:pPr lvl="2"/>
            <a:r>
              <a:rPr lang="nl-BE" dirty="0"/>
              <a:t>Met een </a:t>
            </a:r>
            <a:r>
              <a:rPr lang="nl-BE" b="1" dirty="0"/>
              <a:t>deeleconomie-platform</a:t>
            </a:r>
            <a:r>
              <a:rPr lang="nl-BE" dirty="0"/>
              <a:t> </a:t>
            </a:r>
          </a:p>
          <a:p>
            <a:pPr lvl="2"/>
            <a:r>
              <a:rPr lang="nl-BE" dirty="0"/>
              <a:t>Met een </a:t>
            </a:r>
            <a:r>
              <a:rPr lang="nl-BE" b="1" dirty="0"/>
              <a:t>zelfstandige</a:t>
            </a:r>
          </a:p>
          <a:p>
            <a:pPr lvl="2"/>
            <a:r>
              <a:rPr lang="nl-BE" dirty="0"/>
              <a:t>Met een </a:t>
            </a:r>
            <a:r>
              <a:rPr lang="nl-BE" b="1" dirty="0"/>
              <a:t>vrijwilligersorganisatie</a:t>
            </a:r>
          </a:p>
          <a:p>
            <a:pPr lvl="2"/>
            <a:r>
              <a:rPr lang="nl-BE" dirty="0"/>
              <a:t>Met een </a:t>
            </a:r>
            <a:r>
              <a:rPr lang="nl-BE" b="1" dirty="0"/>
              <a:t>VAPH vergunde zorgaanbieder </a:t>
            </a:r>
          </a:p>
          <a:p>
            <a:pPr lvl="2"/>
            <a:r>
              <a:rPr lang="nl-BE" dirty="0"/>
              <a:t>Met een </a:t>
            </a:r>
            <a:r>
              <a:rPr lang="nl-BE" b="1" dirty="0"/>
              <a:t>bijstandsorganisatie</a:t>
            </a:r>
          </a:p>
          <a:p>
            <a:pPr marL="914400" lvl="2" indent="0">
              <a:buNone/>
            </a:pPr>
            <a:endParaRPr lang="nl-BE" b="1" dirty="0"/>
          </a:p>
          <a:p>
            <a:pPr marL="914400" lvl="2" indent="0">
              <a:buNone/>
            </a:pPr>
            <a:endParaRPr lang="nl-BE" b="1" dirty="0"/>
          </a:p>
          <a:p>
            <a:pPr marL="914400" lvl="2" indent="0">
              <a:buNone/>
            </a:pPr>
            <a:endParaRPr lang="nl-BE" b="1" dirty="0"/>
          </a:p>
          <a:p>
            <a:pPr marL="914400" lvl="2" indent="0">
              <a:buNone/>
            </a:pPr>
            <a:endParaRPr lang="nl-BE" dirty="0"/>
          </a:p>
          <a:p>
            <a:pPr lvl="2"/>
            <a:endParaRPr lang="nl-BE" dirty="0"/>
          </a:p>
          <a:p>
            <a:pPr lvl="2"/>
            <a:endParaRPr lang="nl-BE" dirty="0"/>
          </a:p>
          <a:p>
            <a:pPr lvl="2"/>
            <a:endParaRPr lang="nl-BE" dirty="0"/>
          </a:p>
        </p:txBody>
      </p:sp>
    </p:spTree>
    <p:extLst>
      <p:ext uri="{BB962C8B-B14F-4D97-AF65-F5344CB8AC3E}">
        <p14:creationId xmlns:p14="http://schemas.microsoft.com/office/powerpoint/2010/main" val="2704776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BE" dirty="0"/>
              <a:t>Overzicht </a:t>
            </a:r>
          </a:p>
        </p:txBody>
      </p:sp>
      <p:sp>
        <p:nvSpPr>
          <p:cNvPr id="7" name="Tijdelijke aanduiding voor tekst 6"/>
          <p:cNvSpPr>
            <a:spLocks noGrp="1"/>
          </p:cNvSpPr>
          <p:nvPr>
            <p:ph type="body" sz="quarter" idx="10"/>
          </p:nvPr>
        </p:nvSpPr>
        <p:spPr>
          <a:xfrm>
            <a:off x="818568" y="1700808"/>
            <a:ext cx="7506865" cy="4391719"/>
          </a:xfrm>
        </p:spPr>
        <p:txBody>
          <a:bodyPr>
            <a:normAutofit/>
          </a:bodyPr>
          <a:lstStyle/>
          <a:p>
            <a:pPr marL="457200" indent="-457200">
              <a:buAutoNum type="arabicPeriod"/>
            </a:pPr>
            <a:r>
              <a:rPr lang="nl-BE" dirty="0"/>
              <a:t>Wie is Onafhankelijk Leven vzw?</a:t>
            </a:r>
          </a:p>
          <a:p>
            <a:pPr marL="457200" indent="-457200">
              <a:buAutoNum type="arabicPeriod"/>
            </a:pPr>
            <a:r>
              <a:rPr lang="nl-BE" dirty="0"/>
              <a:t>Wat doet Onafhankelijk Leven vzw?</a:t>
            </a:r>
          </a:p>
          <a:p>
            <a:pPr marL="457200" indent="-457200">
              <a:buFontTx/>
              <a:buAutoNum type="arabicPeriod"/>
            </a:pPr>
            <a:r>
              <a:rPr lang="nl-BE" dirty="0"/>
              <a:t>Hoe vraag je een PVB aan?</a:t>
            </a:r>
          </a:p>
          <a:p>
            <a:pPr marL="457200" indent="-457200">
              <a:buAutoNum type="arabicPeriod"/>
            </a:pPr>
            <a:r>
              <a:rPr lang="nl-BE" dirty="0"/>
              <a:t>Wat kan je doen met PVB? </a:t>
            </a:r>
          </a:p>
          <a:p>
            <a:pPr marL="457200" indent="-457200">
              <a:buAutoNum type="arabicPeriod"/>
            </a:pPr>
            <a:r>
              <a:rPr lang="nl-BE" dirty="0"/>
              <a:t>Hoe werkt het? </a:t>
            </a:r>
          </a:p>
          <a:p>
            <a:pPr marL="457200" indent="-457200">
              <a:buAutoNum type="arabicPeriod"/>
            </a:pPr>
            <a:r>
              <a:rPr lang="nl-BE" dirty="0"/>
              <a:t>Hoe betaal je met je PVB?</a:t>
            </a:r>
          </a:p>
          <a:p>
            <a:pPr marL="457200" indent="-457200">
              <a:buAutoNum type="arabicPeriod"/>
            </a:pPr>
            <a:r>
              <a:rPr lang="nl-BE" dirty="0"/>
              <a:t>Bij vergunde zorgaanbieders: </a:t>
            </a:r>
            <a:r>
              <a:rPr lang="nl-BE" dirty="0" err="1"/>
              <a:t>organisatiegebonden</a:t>
            </a:r>
            <a:r>
              <a:rPr lang="nl-BE" dirty="0"/>
              <a:t> kosten</a:t>
            </a:r>
          </a:p>
          <a:p>
            <a:pPr marL="457200" indent="-457200">
              <a:buAutoNum type="arabicPeriod"/>
            </a:pPr>
            <a:r>
              <a:rPr lang="nl-BE" dirty="0"/>
              <a:t>Bij niet-vergunde zorgaanbieders: beheerskosten</a:t>
            </a:r>
          </a:p>
          <a:p>
            <a:pPr marL="457200" indent="-457200">
              <a:buAutoNum type="arabicPeriod"/>
            </a:pPr>
            <a:r>
              <a:rPr lang="nl-BE" dirty="0"/>
              <a:t>Filmpje getuigenis gecoachte mama </a:t>
            </a:r>
          </a:p>
          <a:p>
            <a:pPr marL="0" indent="0">
              <a:buNone/>
            </a:pPr>
            <a:endParaRPr lang="nl-BE" dirty="0"/>
          </a:p>
          <a:p>
            <a:pPr marL="0" indent="0">
              <a:buNone/>
            </a:pPr>
            <a:endParaRPr lang="nl-BE" dirty="0"/>
          </a:p>
          <a:p>
            <a:pPr marL="457200" indent="-457200">
              <a:buAutoNum type="arabicPeriod"/>
            </a:pPr>
            <a:endParaRPr lang="nl-BE" dirty="0"/>
          </a:p>
          <a:p>
            <a:pPr marL="457200" indent="-457200">
              <a:buAutoNum type="arabicPeriod"/>
            </a:pPr>
            <a:endParaRPr lang="nl-BE" dirty="0"/>
          </a:p>
          <a:p>
            <a:pPr marL="457200" indent="-457200">
              <a:buAutoNum type="arabicPeriod"/>
            </a:pPr>
            <a:endParaRPr lang="nl-BE" dirty="0"/>
          </a:p>
          <a:p>
            <a:pPr marL="457200" indent="-457200">
              <a:buAutoNum type="arabicPeriod"/>
            </a:pPr>
            <a:endParaRPr lang="nl-BE" dirty="0"/>
          </a:p>
          <a:p>
            <a:pPr marL="457200" indent="-457200">
              <a:buAutoNum type="arabicPeriod"/>
            </a:pPr>
            <a:endParaRPr lang="nl-BE" dirty="0"/>
          </a:p>
        </p:txBody>
      </p:sp>
    </p:spTree>
    <p:extLst>
      <p:ext uri="{BB962C8B-B14F-4D97-AF65-F5344CB8AC3E}">
        <p14:creationId xmlns:p14="http://schemas.microsoft.com/office/powerpoint/2010/main" val="1004328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6. Hoe betaal je met je PVB? Cash of voucher </a:t>
            </a:r>
          </a:p>
        </p:txBody>
      </p:sp>
      <p:sp>
        <p:nvSpPr>
          <p:cNvPr id="9" name="Tijdelijke aanduiding voor tekst 3"/>
          <p:cNvSpPr txBox="1">
            <a:spLocks noGrp="1"/>
          </p:cNvSpPr>
          <p:nvPr>
            <p:ph idx="1"/>
          </p:nvPr>
        </p:nvSpPr>
        <p:spPr>
          <a:xfrm>
            <a:off x="683568" y="2060847"/>
            <a:ext cx="3528392" cy="2592283"/>
          </a:xfrm>
          <a:prstGeom prst="rect">
            <a:avLst/>
          </a:prstGeom>
          <a:ln>
            <a:solidFill>
              <a:srgbClr val="92D050"/>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Tx/>
              <a:buBlip>
                <a:blip r:embed="rId2"/>
              </a:buBlip>
              <a:defRPr sz="20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Tx/>
              <a:buBlip>
                <a:blip r:embed="rId2"/>
              </a:buBlip>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Tx/>
              <a:buBlip>
                <a:blip r:embed="rId2"/>
              </a:buBlip>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pPr>
            <a:r>
              <a:rPr lang="nl-BE" sz="3600" b="1" dirty="0">
                <a:solidFill>
                  <a:prstClr val="black"/>
                </a:solidFill>
              </a:rPr>
              <a:t>CASH</a:t>
            </a:r>
          </a:p>
          <a:p>
            <a:r>
              <a:rPr lang="nl-BE" sz="2600" b="1" dirty="0">
                <a:solidFill>
                  <a:prstClr val="black"/>
                </a:solidFill>
              </a:rPr>
              <a:t>Budgethouder betaalt facturen vanuit PVB aan ondersteuner</a:t>
            </a:r>
          </a:p>
          <a:p>
            <a:r>
              <a:rPr lang="nl-BE" sz="2600" b="1" dirty="0">
                <a:solidFill>
                  <a:prstClr val="black"/>
                </a:solidFill>
              </a:rPr>
              <a:t>Voor 1 op 1 ondersteuning of ondersteuning in groep</a:t>
            </a:r>
          </a:p>
          <a:p>
            <a:pPr marL="0" indent="0">
              <a:buFontTx/>
              <a:buNone/>
            </a:pPr>
            <a:endParaRPr lang="nl-BE" sz="2400" dirty="0">
              <a:solidFill>
                <a:prstClr val="black"/>
              </a:solidFill>
            </a:endParaRPr>
          </a:p>
          <a:p>
            <a:endParaRPr lang="nl-BE" sz="2400" b="1" dirty="0">
              <a:solidFill>
                <a:prstClr val="black"/>
              </a:solidFill>
            </a:endParaRPr>
          </a:p>
        </p:txBody>
      </p:sp>
      <p:sp>
        <p:nvSpPr>
          <p:cNvPr id="10" name="Tijdelijke aanduiding voor tekst 3"/>
          <p:cNvSpPr txBox="1">
            <a:spLocks/>
          </p:cNvSpPr>
          <p:nvPr/>
        </p:nvSpPr>
        <p:spPr>
          <a:xfrm>
            <a:off x="4932040" y="2060847"/>
            <a:ext cx="3528392" cy="3240361"/>
          </a:xfrm>
          <a:prstGeom prst="rect">
            <a:avLst/>
          </a:prstGeom>
          <a:ln>
            <a:solidFill>
              <a:srgbClr val="92D05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Tx/>
              <a:buBlip>
                <a:blip r:embed="rId2"/>
              </a:buBlip>
              <a:defRPr sz="20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Tx/>
              <a:buBlip>
                <a:blip r:embed="rId2"/>
              </a:buBlip>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Tx/>
              <a:buBlip>
                <a:blip r:embed="rId2"/>
              </a:buBlip>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pPr>
            <a:r>
              <a:rPr lang="nl-BE" sz="3600" b="1" dirty="0">
                <a:solidFill>
                  <a:prstClr val="black"/>
                </a:solidFill>
              </a:rPr>
              <a:t>VOUCHER</a:t>
            </a:r>
          </a:p>
          <a:p>
            <a:r>
              <a:rPr lang="nl-BE" sz="2400" b="1" dirty="0">
                <a:solidFill>
                  <a:prstClr val="black"/>
                </a:solidFill>
              </a:rPr>
              <a:t>Voorziening wordt rechtstreeks betaald</a:t>
            </a:r>
          </a:p>
          <a:p>
            <a:r>
              <a:rPr lang="nl-BE" sz="2400" b="1" dirty="0">
                <a:solidFill>
                  <a:prstClr val="black"/>
                </a:solidFill>
              </a:rPr>
              <a:t>Voor assistentie thuis door voorziening of in voorziening</a:t>
            </a:r>
          </a:p>
          <a:p>
            <a:r>
              <a:rPr lang="nl-BE" sz="2400" b="1" dirty="0">
                <a:solidFill>
                  <a:prstClr val="black"/>
                </a:solidFill>
              </a:rPr>
              <a:t>Bijstand door OL mogelijk</a:t>
            </a:r>
          </a:p>
          <a:p>
            <a:pPr marL="0" indent="0">
              <a:buFontTx/>
              <a:buNone/>
            </a:pPr>
            <a:endParaRPr lang="nl-BE" sz="2400" dirty="0">
              <a:solidFill>
                <a:prstClr val="black"/>
              </a:solidFill>
            </a:endParaRPr>
          </a:p>
          <a:p>
            <a:endParaRPr lang="nl-BE" sz="2400" b="1" dirty="0">
              <a:solidFill>
                <a:prstClr val="black"/>
              </a:solidFill>
            </a:endParaRPr>
          </a:p>
        </p:txBody>
      </p:sp>
      <p:cxnSp>
        <p:nvCxnSpPr>
          <p:cNvPr id="11" name="Rechte verbindingslijn met pijl 10"/>
          <p:cNvCxnSpPr/>
          <p:nvPr/>
        </p:nvCxnSpPr>
        <p:spPr>
          <a:xfrm>
            <a:off x="4283968" y="3212976"/>
            <a:ext cx="576064" cy="0"/>
          </a:xfrm>
          <a:prstGeom prst="straightConnector1">
            <a:avLst/>
          </a:prstGeom>
          <a:ln w="38100">
            <a:headEnd type="arrow"/>
            <a:tailEnd type="arrow"/>
          </a:ln>
        </p:spPr>
        <p:style>
          <a:lnRef idx="1">
            <a:schemeClr val="accent3"/>
          </a:lnRef>
          <a:fillRef idx="0">
            <a:schemeClr val="accent3"/>
          </a:fillRef>
          <a:effectRef idx="0">
            <a:schemeClr val="accent3"/>
          </a:effectRef>
          <a:fontRef idx="minor">
            <a:schemeClr val="tx1"/>
          </a:fontRef>
        </p:style>
      </p:cxnSp>
      <p:sp>
        <p:nvSpPr>
          <p:cNvPr id="3" name="Tijdelijke aanduiding voor dianummer 2">
            <a:extLst>
              <a:ext uri="{FF2B5EF4-FFF2-40B4-BE49-F238E27FC236}">
                <a16:creationId xmlns:a16="http://schemas.microsoft.com/office/drawing/2014/main" id="{C691D4B8-2953-483A-9D76-7771B8B724C2}"/>
              </a:ext>
            </a:extLst>
          </p:cNvPr>
          <p:cNvSpPr>
            <a:spLocks noGrp="1"/>
          </p:cNvSpPr>
          <p:nvPr>
            <p:ph type="sldNum" sz="quarter" idx="12"/>
          </p:nvPr>
        </p:nvSpPr>
        <p:spPr/>
        <p:txBody>
          <a:bodyPr/>
          <a:lstStyle/>
          <a:p>
            <a:fld id="{B7161B40-6B5B-4F58-974D-87F82E2C3A60}" type="slidenum">
              <a:rPr lang="nl-NL" smtClean="0">
                <a:solidFill>
                  <a:prstClr val="black"/>
                </a:solidFill>
              </a:rPr>
              <a:pPr/>
              <a:t>20</a:t>
            </a:fld>
            <a:endParaRPr lang="nl-NL" dirty="0">
              <a:solidFill>
                <a:prstClr val="black"/>
              </a:solidFill>
            </a:endParaRPr>
          </a:p>
        </p:txBody>
      </p:sp>
    </p:spTree>
    <p:extLst>
      <p:ext uri="{BB962C8B-B14F-4D97-AF65-F5344CB8AC3E}">
        <p14:creationId xmlns:p14="http://schemas.microsoft.com/office/powerpoint/2010/main" val="358657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C9817-DC0B-4623-872E-9E01D2392E10}"/>
              </a:ext>
            </a:extLst>
          </p:cNvPr>
          <p:cNvSpPr>
            <a:spLocks noGrp="1"/>
          </p:cNvSpPr>
          <p:nvPr>
            <p:ph type="title"/>
          </p:nvPr>
        </p:nvSpPr>
        <p:spPr/>
        <p:txBody>
          <a:bodyPr/>
          <a:lstStyle/>
          <a:p>
            <a:r>
              <a:rPr lang="nl-NL" dirty="0"/>
              <a:t>7. Bij vergunde zorgaanbieders: </a:t>
            </a:r>
            <a:r>
              <a:rPr lang="nl-NL" dirty="0" err="1"/>
              <a:t>organisatiegebonden</a:t>
            </a:r>
            <a:r>
              <a:rPr lang="nl-NL" dirty="0"/>
              <a:t> kosten</a:t>
            </a:r>
            <a:endParaRPr lang="nl-BE" dirty="0"/>
          </a:p>
        </p:txBody>
      </p:sp>
      <p:sp>
        <p:nvSpPr>
          <p:cNvPr id="3" name="Tijdelijke aanduiding voor inhoud 2">
            <a:extLst>
              <a:ext uri="{FF2B5EF4-FFF2-40B4-BE49-F238E27FC236}">
                <a16:creationId xmlns:a16="http://schemas.microsoft.com/office/drawing/2014/main" id="{EC63E542-6A36-41E5-B13E-C14BF5C813BC}"/>
              </a:ext>
            </a:extLst>
          </p:cNvPr>
          <p:cNvSpPr>
            <a:spLocks noGrp="1"/>
          </p:cNvSpPr>
          <p:nvPr>
            <p:ph idx="1"/>
          </p:nvPr>
        </p:nvSpPr>
        <p:spPr/>
        <p:txBody>
          <a:bodyPr>
            <a:normAutofit/>
          </a:bodyPr>
          <a:lstStyle/>
          <a:p>
            <a:r>
              <a:rPr lang="nl-NL" dirty="0"/>
              <a:t>Budgethoogte in brief VAPH = </a:t>
            </a:r>
            <a:r>
              <a:rPr lang="nl-NL" dirty="0" err="1"/>
              <a:t>zorggebonden</a:t>
            </a:r>
            <a:r>
              <a:rPr lang="nl-NL" dirty="0"/>
              <a:t> budget</a:t>
            </a:r>
          </a:p>
          <a:p>
            <a:r>
              <a:rPr lang="nl-NL" dirty="0"/>
              <a:t>Gebruik bij vergunde zorgaanbieders: VZA krijgt % </a:t>
            </a:r>
            <a:r>
              <a:rPr lang="nl-NL" dirty="0" err="1"/>
              <a:t>organisatiegebonden</a:t>
            </a:r>
            <a:r>
              <a:rPr lang="nl-NL" dirty="0"/>
              <a:t> kosten bovenop PVB</a:t>
            </a:r>
          </a:p>
          <a:p>
            <a:r>
              <a:rPr lang="nl-NL" dirty="0"/>
              <a:t>Werkingskosten voorziening (bureaumateriaal, directeur, sociale dienst,…)</a:t>
            </a:r>
          </a:p>
          <a:p>
            <a:pPr marL="0" indent="0">
              <a:buNone/>
            </a:pPr>
            <a:endParaRPr lang="nl-NL" dirty="0"/>
          </a:p>
          <a:p>
            <a:pPr marL="0" indent="0">
              <a:buNone/>
            </a:pPr>
            <a:endParaRPr lang="nl-NL" dirty="0"/>
          </a:p>
          <a:p>
            <a:endParaRPr lang="nl-BE" dirty="0"/>
          </a:p>
        </p:txBody>
      </p:sp>
      <p:grpSp>
        <p:nvGrpSpPr>
          <p:cNvPr id="5" name="Groep 4">
            <a:extLst>
              <a:ext uri="{FF2B5EF4-FFF2-40B4-BE49-F238E27FC236}">
                <a16:creationId xmlns:a16="http://schemas.microsoft.com/office/drawing/2014/main" id="{C90A5807-52EC-4298-9570-5E510D52F80A}"/>
              </a:ext>
            </a:extLst>
          </p:cNvPr>
          <p:cNvGrpSpPr/>
          <p:nvPr/>
        </p:nvGrpSpPr>
        <p:grpSpPr>
          <a:xfrm>
            <a:off x="1475656" y="4077072"/>
            <a:ext cx="6502928" cy="1080120"/>
            <a:chOff x="1161353" y="3104962"/>
            <a:chExt cx="6502928" cy="1440158"/>
          </a:xfrm>
        </p:grpSpPr>
        <p:sp>
          <p:nvSpPr>
            <p:cNvPr id="6" name="Rechthoek 5">
              <a:extLst>
                <a:ext uri="{FF2B5EF4-FFF2-40B4-BE49-F238E27FC236}">
                  <a16:creationId xmlns:a16="http://schemas.microsoft.com/office/drawing/2014/main" id="{4BEA2181-AFAE-4E1C-9B40-20B0B70D5B26}"/>
                </a:ext>
              </a:extLst>
            </p:cNvPr>
            <p:cNvSpPr/>
            <p:nvPr/>
          </p:nvSpPr>
          <p:spPr>
            <a:xfrm>
              <a:off x="1161353" y="3104962"/>
              <a:ext cx="5129363" cy="792088"/>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dirty="0"/>
                <a:t>Z</a:t>
              </a:r>
              <a:r>
                <a:rPr lang="nl-BE" dirty="0" err="1"/>
                <a:t>orggebonden</a:t>
              </a:r>
              <a:r>
                <a:rPr lang="nl-BE" dirty="0"/>
                <a:t> budget</a:t>
              </a:r>
              <a:endParaRPr lang="en-US" dirty="0"/>
            </a:p>
          </p:txBody>
        </p:sp>
        <p:sp>
          <p:nvSpPr>
            <p:cNvPr id="7" name="Rechthoek 6">
              <a:extLst>
                <a:ext uri="{FF2B5EF4-FFF2-40B4-BE49-F238E27FC236}">
                  <a16:creationId xmlns:a16="http://schemas.microsoft.com/office/drawing/2014/main" id="{F1B739C3-0E87-482B-ADAA-3BFB86AF1B0B}"/>
                </a:ext>
              </a:extLst>
            </p:cNvPr>
            <p:cNvSpPr/>
            <p:nvPr/>
          </p:nvSpPr>
          <p:spPr>
            <a:xfrm>
              <a:off x="6290717" y="3121259"/>
              <a:ext cx="137356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BE" sz="1050" b="1" dirty="0"/>
                <a:t> </a:t>
              </a:r>
              <a:r>
                <a:rPr lang="nl-BE" sz="1050" b="1" dirty="0" err="1"/>
                <a:t>Organisatiegebonden</a:t>
              </a:r>
              <a:r>
                <a:rPr lang="nl-BE" sz="1050" b="1" dirty="0"/>
                <a:t> </a:t>
              </a:r>
            </a:p>
            <a:p>
              <a:pPr algn="ctr"/>
              <a:r>
                <a:rPr lang="nl-BE" sz="1050" b="1" dirty="0"/>
                <a:t>kosten </a:t>
              </a:r>
            </a:p>
          </p:txBody>
        </p:sp>
        <p:sp>
          <p:nvSpPr>
            <p:cNvPr id="8" name="Rechthoek 7">
              <a:extLst>
                <a:ext uri="{FF2B5EF4-FFF2-40B4-BE49-F238E27FC236}">
                  <a16:creationId xmlns:a16="http://schemas.microsoft.com/office/drawing/2014/main" id="{236150DE-FA37-4B7F-A7AD-36B6EE5652A4}"/>
                </a:ext>
              </a:extLst>
            </p:cNvPr>
            <p:cNvSpPr/>
            <p:nvPr/>
          </p:nvSpPr>
          <p:spPr>
            <a:xfrm>
              <a:off x="1172106" y="3929645"/>
              <a:ext cx="5129363" cy="615475"/>
            </a:xfrm>
            <a:prstGeom prst="rect">
              <a:avLst/>
            </a:prstGeom>
            <a:solidFill>
              <a:schemeClr val="accent3"/>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BE" sz="1600" dirty="0"/>
                <a:t>Wat je mag besteden aan assistentie of ondersteuning</a:t>
              </a:r>
              <a:endParaRPr lang="en-US" sz="1600" dirty="0"/>
            </a:p>
          </p:txBody>
        </p:sp>
      </p:grpSp>
    </p:spTree>
    <p:extLst>
      <p:ext uri="{BB962C8B-B14F-4D97-AF65-F5344CB8AC3E}">
        <p14:creationId xmlns:p14="http://schemas.microsoft.com/office/powerpoint/2010/main" val="1011969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06E53-84DE-4FE6-BE87-AA02F5839166}"/>
              </a:ext>
            </a:extLst>
          </p:cNvPr>
          <p:cNvSpPr>
            <a:spLocks noGrp="1"/>
          </p:cNvSpPr>
          <p:nvPr>
            <p:ph type="title"/>
          </p:nvPr>
        </p:nvSpPr>
        <p:spPr/>
        <p:txBody>
          <a:bodyPr/>
          <a:lstStyle/>
          <a:p>
            <a:r>
              <a:rPr lang="nl-NL" dirty="0"/>
              <a:t>8. Bij niet-vergunde zorgaanbieders: beheerskosten </a:t>
            </a:r>
            <a:endParaRPr lang="nl-BE" dirty="0"/>
          </a:p>
        </p:txBody>
      </p:sp>
      <p:sp>
        <p:nvSpPr>
          <p:cNvPr id="3" name="Tijdelijke aanduiding voor inhoud 2">
            <a:extLst>
              <a:ext uri="{FF2B5EF4-FFF2-40B4-BE49-F238E27FC236}">
                <a16:creationId xmlns:a16="http://schemas.microsoft.com/office/drawing/2014/main" id="{0EFEBA46-AB14-41F7-B304-17896796F394}"/>
              </a:ext>
            </a:extLst>
          </p:cNvPr>
          <p:cNvSpPr>
            <a:spLocks noGrp="1"/>
          </p:cNvSpPr>
          <p:nvPr>
            <p:ph idx="1"/>
          </p:nvPr>
        </p:nvSpPr>
        <p:spPr/>
        <p:txBody>
          <a:bodyPr>
            <a:normAutofit/>
          </a:bodyPr>
          <a:lstStyle/>
          <a:p>
            <a:r>
              <a:rPr lang="nl-NL" dirty="0"/>
              <a:t>Budgethoogte in brief VAPH = </a:t>
            </a:r>
            <a:r>
              <a:rPr lang="nl-NL" dirty="0" err="1"/>
              <a:t>zorggebonden</a:t>
            </a:r>
            <a:r>
              <a:rPr lang="nl-NL" dirty="0"/>
              <a:t> budget</a:t>
            </a:r>
          </a:p>
          <a:p>
            <a:r>
              <a:rPr lang="nl-NL" dirty="0"/>
              <a:t>Gebruik bij niet-vergunde zorgaanbieders: +11,94% aan beheerskosten </a:t>
            </a:r>
          </a:p>
          <a:p>
            <a:r>
              <a:rPr lang="nl-NL" dirty="0"/>
              <a:t>Totaal besteden aan zorg en assistentie </a:t>
            </a:r>
          </a:p>
          <a:p>
            <a:r>
              <a:rPr lang="nl-BE" dirty="0"/>
              <a:t>Combinatie van vergunde en niet-vergunde zorgaanbieders mogelijk</a:t>
            </a:r>
          </a:p>
          <a:p>
            <a:pPr marL="0" indent="0">
              <a:buNone/>
            </a:pPr>
            <a:endParaRPr lang="nl-NL" dirty="0"/>
          </a:p>
          <a:p>
            <a:pPr marL="0" indent="0">
              <a:buNone/>
            </a:pPr>
            <a:endParaRPr lang="nl-NL" dirty="0"/>
          </a:p>
          <a:p>
            <a:pPr marL="0" indent="0">
              <a:buNone/>
            </a:pPr>
            <a:endParaRPr lang="nl-NL" dirty="0"/>
          </a:p>
          <a:p>
            <a:pPr marL="0" indent="0">
              <a:buNone/>
            </a:pPr>
            <a:endParaRPr lang="nl-BE" dirty="0"/>
          </a:p>
          <a:p>
            <a:pPr marL="0" indent="0">
              <a:buNone/>
            </a:pPr>
            <a:endParaRPr lang="nl-BE" dirty="0"/>
          </a:p>
          <a:p>
            <a:pPr marL="0" indent="0">
              <a:buNone/>
            </a:pPr>
            <a:endParaRPr lang="nl-BE" dirty="0"/>
          </a:p>
          <a:p>
            <a:pPr marL="0" indent="0">
              <a:buNone/>
            </a:pPr>
            <a:endParaRPr lang="nl-BE" dirty="0"/>
          </a:p>
        </p:txBody>
      </p:sp>
      <p:grpSp>
        <p:nvGrpSpPr>
          <p:cNvPr id="10" name="Groep 9">
            <a:extLst>
              <a:ext uri="{FF2B5EF4-FFF2-40B4-BE49-F238E27FC236}">
                <a16:creationId xmlns:a16="http://schemas.microsoft.com/office/drawing/2014/main" id="{A4ED3BD3-D6AC-4C6C-BDBD-A4453A723BBB}"/>
              </a:ext>
            </a:extLst>
          </p:cNvPr>
          <p:cNvGrpSpPr/>
          <p:nvPr/>
        </p:nvGrpSpPr>
        <p:grpSpPr>
          <a:xfrm>
            <a:off x="1446628" y="4581128"/>
            <a:ext cx="6250743" cy="1080120"/>
            <a:chOff x="1161353" y="3104962"/>
            <a:chExt cx="6250743" cy="1440158"/>
          </a:xfrm>
        </p:grpSpPr>
        <p:sp>
          <p:nvSpPr>
            <p:cNvPr id="11" name="Rechthoek 10">
              <a:extLst>
                <a:ext uri="{FF2B5EF4-FFF2-40B4-BE49-F238E27FC236}">
                  <a16:creationId xmlns:a16="http://schemas.microsoft.com/office/drawing/2014/main" id="{0F8275CE-221C-444C-8F06-0CE240DBED04}"/>
                </a:ext>
              </a:extLst>
            </p:cNvPr>
            <p:cNvSpPr/>
            <p:nvPr/>
          </p:nvSpPr>
          <p:spPr>
            <a:xfrm>
              <a:off x="1161353" y="3104962"/>
              <a:ext cx="5129363" cy="792088"/>
            </a:xfrm>
            <a:prstGeom prst="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dirty="0"/>
                <a:t>Z</a:t>
              </a:r>
              <a:r>
                <a:rPr lang="nl-BE" dirty="0" err="1"/>
                <a:t>orggebonden</a:t>
              </a:r>
              <a:r>
                <a:rPr lang="nl-BE" dirty="0"/>
                <a:t> budget</a:t>
              </a:r>
              <a:endParaRPr lang="en-US" dirty="0"/>
            </a:p>
          </p:txBody>
        </p:sp>
        <p:sp>
          <p:nvSpPr>
            <p:cNvPr id="12" name="Rechthoek 11">
              <a:extLst>
                <a:ext uri="{FF2B5EF4-FFF2-40B4-BE49-F238E27FC236}">
                  <a16:creationId xmlns:a16="http://schemas.microsoft.com/office/drawing/2014/main" id="{295088A5-F172-4729-8A7C-E603C764A20B}"/>
                </a:ext>
              </a:extLst>
            </p:cNvPr>
            <p:cNvSpPr/>
            <p:nvPr/>
          </p:nvSpPr>
          <p:spPr>
            <a:xfrm>
              <a:off x="6290717" y="3121259"/>
              <a:ext cx="1091881"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BE" sz="1050" b="1" dirty="0"/>
                <a:t> Beheerskosten</a:t>
              </a:r>
            </a:p>
          </p:txBody>
        </p:sp>
        <p:sp>
          <p:nvSpPr>
            <p:cNvPr id="14" name="Rechthoek 13">
              <a:extLst>
                <a:ext uri="{FF2B5EF4-FFF2-40B4-BE49-F238E27FC236}">
                  <a16:creationId xmlns:a16="http://schemas.microsoft.com/office/drawing/2014/main" id="{3758A215-9EE4-4907-9AE1-7759504CB83D}"/>
                </a:ext>
              </a:extLst>
            </p:cNvPr>
            <p:cNvSpPr/>
            <p:nvPr/>
          </p:nvSpPr>
          <p:spPr>
            <a:xfrm>
              <a:off x="1172106" y="3929645"/>
              <a:ext cx="6239990" cy="615475"/>
            </a:xfrm>
            <a:prstGeom prst="rect">
              <a:avLst/>
            </a:prstGeom>
            <a:solidFill>
              <a:schemeClr val="accent3"/>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BE" sz="1600" dirty="0"/>
                <a:t>Wat je mag besteden aan assistentie of ondersteuning</a:t>
              </a:r>
              <a:endParaRPr lang="en-US" sz="1600" dirty="0"/>
            </a:p>
          </p:txBody>
        </p:sp>
      </p:grpSp>
    </p:spTree>
    <p:extLst>
      <p:ext uri="{BB962C8B-B14F-4D97-AF65-F5344CB8AC3E}">
        <p14:creationId xmlns:p14="http://schemas.microsoft.com/office/powerpoint/2010/main" val="292335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FAFE6-55E1-464D-9298-C915751B058D}"/>
              </a:ext>
            </a:extLst>
          </p:cNvPr>
          <p:cNvSpPr>
            <a:spLocks noGrp="1"/>
          </p:cNvSpPr>
          <p:nvPr>
            <p:ph type="title"/>
          </p:nvPr>
        </p:nvSpPr>
        <p:spPr/>
        <p:txBody>
          <a:bodyPr/>
          <a:lstStyle/>
          <a:p>
            <a:r>
              <a:rPr lang="nl-BE" dirty="0"/>
              <a:t>9. Getuigenis </a:t>
            </a:r>
          </a:p>
        </p:txBody>
      </p:sp>
      <p:pic>
        <p:nvPicPr>
          <p:cNvPr id="8" name="Onlinemedia 7" title="Genomineerden Zorgverhaal van het Jaar (2016) - Onafhankelijk Leven">
            <a:hlinkClick r:id="" action="ppaction://media"/>
            <a:extLst>
              <a:ext uri="{FF2B5EF4-FFF2-40B4-BE49-F238E27FC236}">
                <a16:creationId xmlns:a16="http://schemas.microsoft.com/office/drawing/2014/main" id="{86002B50-17B6-42E8-AD0F-8FA12850A3CC}"/>
              </a:ext>
            </a:extLst>
          </p:cNvPr>
          <p:cNvPicPr>
            <a:picLocks noGrp="1" noRot="1" noChangeAspect="1"/>
          </p:cNvPicPr>
          <p:nvPr>
            <p:ph type="pic" sz="quarter" idx="13"/>
            <a:videoFile r:link="rId1"/>
          </p:nvPr>
        </p:nvPicPr>
        <p:blipFill>
          <a:blip r:embed="rId3"/>
          <a:srcRect t="690" b="690"/>
          <a:stretch>
            <a:fillRect/>
          </a:stretch>
        </p:blipFill>
        <p:spPr>
          <a:xfrm>
            <a:off x="305222" y="2321514"/>
            <a:ext cx="5778946" cy="3992553"/>
          </a:xfrm>
          <a:prstGeom prst="rect">
            <a:avLst/>
          </a:prstGeom>
        </p:spPr>
      </p:pic>
      <p:sp>
        <p:nvSpPr>
          <p:cNvPr id="10" name="Tijdelijke aanduiding voor tekst 9">
            <a:extLst>
              <a:ext uri="{FF2B5EF4-FFF2-40B4-BE49-F238E27FC236}">
                <a16:creationId xmlns:a16="http://schemas.microsoft.com/office/drawing/2014/main" id="{BBD17B7C-819F-440C-8E16-26AABA4FCB33}"/>
              </a:ext>
            </a:extLst>
          </p:cNvPr>
          <p:cNvSpPr>
            <a:spLocks noGrp="1"/>
          </p:cNvSpPr>
          <p:nvPr>
            <p:ph type="body" idx="1"/>
          </p:nvPr>
        </p:nvSpPr>
        <p:spPr/>
        <p:txBody>
          <a:bodyPr/>
          <a:lstStyle/>
          <a:p>
            <a:r>
              <a:rPr lang="nl-BE" dirty="0">
                <a:hlinkClick r:id="rId4"/>
              </a:rPr>
              <a:t>https://youtu.be/Tx4ILeszeLY</a:t>
            </a:r>
            <a:endParaRPr lang="nl-BE" dirty="0"/>
          </a:p>
          <a:p>
            <a:pPr marL="0" indent="0">
              <a:buNone/>
            </a:pPr>
            <a:endParaRPr lang="nl-BE" dirty="0"/>
          </a:p>
        </p:txBody>
      </p:sp>
      <p:sp>
        <p:nvSpPr>
          <p:cNvPr id="4" name="Tijdelijke aanduiding voor dianummer 3">
            <a:extLst>
              <a:ext uri="{FF2B5EF4-FFF2-40B4-BE49-F238E27FC236}">
                <a16:creationId xmlns:a16="http://schemas.microsoft.com/office/drawing/2014/main" id="{59613624-A70A-4BD0-B5D0-536720DCAAFF}"/>
              </a:ext>
            </a:extLst>
          </p:cNvPr>
          <p:cNvSpPr>
            <a:spLocks noGrp="1"/>
          </p:cNvSpPr>
          <p:nvPr>
            <p:ph type="sldNum" sz="quarter" idx="4294967295"/>
          </p:nvPr>
        </p:nvSpPr>
        <p:spPr>
          <a:xfrm>
            <a:off x="8382000" y="6356350"/>
            <a:ext cx="762000" cy="365125"/>
          </a:xfrm>
          <a:prstGeom prst="rect">
            <a:avLst/>
          </a:prstGeom>
        </p:spPr>
        <p:txBody>
          <a:bodyPr/>
          <a:lstStyle/>
          <a:p>
            <a:fld id="{B7161B40-6B5B-4F58-974D-87F82E2C3A60}" type="slidenum">
              <a:rPr lang="nl-NL" smtClean="0">
                <a:solidFill>
                  <a:prstClr val="black"/>
                </a:solidFill>
              </a:rPr>
              <a:pPr/>
              <a:t>23</a:t>
            </a:fld>
            <a:endParaRPr lang="nl-NL" dirty="0">
              <a:solidFill>
                <a:prstClr val="black"/>
              </a:solidFill>
            </a:endParaRPr>
          </a:p>
        </p:txBody>
      </p:sp>
    </p:spTree>
    <p:extLst>
      <p:ext uri="{BB962C8B-B14F-4D97-AF65-F5344CB8AC3E}">
        <p14:creationId xmlns:p14="http://schemas.microsoft.com/office/powerpoint/2010/main" val="890034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5"/>
          <p:cNvSpPr txBox="1">
            <a:spLocks/>
          </p:cNvSpPr>
          <p:nvPr/>
        </p:nvSpPr>
        <p:spPr>
          <a:xfrm>
            <a:off x="3995936" y="5293880"/>
            <a:ext cx="4248472" cy="504056"/>
          </a:xfrm>
          <a:prstGeom prst="rect">
            <a:avLst/>
          </a:prstGeom>
        </p:spPr>
        <p:txBody>
          <a:bodyPr>
            <a:normAutofit/>
          </a:bodyPr>
          <a:lstStyle>
            <a:lvl1pPr marL="342900" indent="-342900" algn="l" defTabSz="914400" rtl="0" eaLnBrk="1" latinLnBrk="0" hangingPunct="1">
              <a:spcBef>
                <a:spcPct val="20000"/>
              </a:spcBef>
              <a:buFontTx/>
              <a:buBlip>
                <a:blip r:embed="rId2"/>
              </a:buBlip>
              <a:defRPr sz="24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Tx/>
              <a:buBlip>
                <a:blip r:embed="rId2"/>
              </a:buBlip>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Tx/>
              <a:buBlip>
                <a:blip r:embed="rId2"/>
              </a:buBlip>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nl-BE" dirty="0">
                <a:hlinkClick r:id="rId3"/>
              </a:rPr>
              <a:t>www.onafhankelijkleven.be</a:t>
            </a:r>
            <a:endParaRPr lang="nl-BE"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200" t="13133" r="14801" b="17422"/>
          <a:stretch/>
        </p:blipFill>
        <p:spPr bwMode="auto">
          <a:xfrm>
            <a:off x="539554" y="2361209"/>
            <a:ext cx="1701158" cy="31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2411760" y="2383292"/>
            <a:ext cx="2696688"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BE" sz="1400" dirty="0"/>
              <a:t>advies@onafhankelijkleven.be</a:t>
            </a:r>
            <a:endParaRPr lang="en-US" sz="1400" dirty="0"/>
          </a:p>
        </p:txBody>
      </p:sp>
      <p:sp>
        <p:nvSpPr>
          <p:cNvPr id="3" name="Titel 2"/>
          <p:cNvSpPr>
            <a:spLocks noGrp="1"/>
          </p:cNvSpPr>
          <p:nvPr>
            <p:ph type="title"/>
          </p:nvPr>
        </p:nvSpPr>
        <p:spPr/>
        <p:txBody>
          <a:bodyPr/>
          <a:lstStyle/>
          <a:p>
            <a:pPr algn="l"/>
            <a:r>
              <a:rPr lang="nl-BE" dirty="0">
                <a:solidFill>
                  <a:schemeClr val="bg1"/>
                </a:solidFill>
              </a:rPr>
              <a:t>Vragen? Neem contact op met onze advieslijn </a:t>
            </a:r>
            <a:endParaRPr lang="en-US" dirty="0">
              <a:solidFill>
                <a:schemeClr val="bg1"/>
              </a:solidFill>
            </a:endParaRPr>
          </a:p>
        </p:txBody>
      </p:sp>
      <p:sp>
        <p:nvSpPr>
          <p:cNvPr id="7" name="Tijdelijke aanduiding voor tekst 6">
            <a:extLst>
              <a:ext uri="{FF2B5EF4-FFF2-40B4-BE49-F238E27FC236}">
                <a16:creationId xmlns:a16="http://schemas.microsoft.com/office/drawing/2014/main" id="{4BD11333-C385-4524-87E4-2A46FFC242BD}"/>
              </a:ext>
            </a:extLst>
          </p:cNvPr>
          <p:cNvSpPr>
            <a:spLocks noGrp="1"/>
          </p:cNvSpPr>
          <p:nvPr>
            <p:ph type="body" sz="quarter" idx="10"/>
          </p:nvPr>
        </p:nvSpPr>
        <p:spPr>
          <a:xfrm>
            <a:off x="818567" y="2060848"/>
            <a:ext cx="7506865" cy="4103687"/>
          </a:xfrm>
        </p:spPr>
        <p:txBody>
          <a:bodyPr/>
          <a:lstStyle/>
          <a:p>
            <a:pPr lvl="0"/>
            <a:endParaRPr lang="nl-BE" dirty="0"/>
          </a:p>
          <a:p>
            <a:pPr lvl="0"/>
            <a:endParaRPr lang="nl-BE" dirty="0"/>
          </a:p>
          <a:p>
            <a:pPr lvl="0"/>
            <a:r>
              <a:rPr lang="nl-BE" dirty="0"/>
              <a:t>Shannona Sambaer</a:t>
            </a:r>
          </a:p>
          <a:p>
            <a:pPr lvl="0"/>
            <a:r>
              <a:rPr lang="nl-BE" dirty="0"/>
              <a:t>Chris Van Acker</a:t>
            </a:r>
          </a:p>
          <a:p>
            <a:pPr lvl="0"/>
            <a:r>
              <a:rPr lang="nl-BE" dirty="0"/>
              <a:t>Celien Janssens</a:t>
            </a:r>
          </a:p>
          <a:p>
            <a:pPr lvl="0"/>
            <a:r>
              <a:rPr lang="nl-BE" dirty="0"/>
              <a:t>Karen De Wilde </a:t>
            </a:r>
          </a:p>
          <a:p>
            <a:pPr marL="0" lvl="0" indent="0">
              <a:buNone/>
            </a:pPr>
            <a:r>
              <a:rPr lang="nl-BE" dirty="0"/>
              <a:t>Telefonisch bereikbaar: 10u en 12u en 14u en 16u</a:t>
            </a:r>
          </a:p>
          <a:p>
            <a:pPr marL="0" lvl="0" indent="0">
              <a:buNone/>
            </a:pPr>
            <a:endParaRPr lang="nl-BE" dirty="0"/>
          </a:p>
          <a:p>
            <a:endParaRPr lang="nl-BE" dirty="0"/>
          </a:p>
        </p:txBody>
      </p:sp>
    </p:spTree>
    <p:extLst>
      <p:ext uri="{BB962C8B-B14F-4D97-AF65-F5344CB8AC3E}">
        <p14:creationId xmlns:p14="http://schemas.microsoft.com/office/powerpoint/2010/main" val="3837014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206855" y="188640"/>
            <a:ext cx="6719596" cy="1143000"/>
          </a:xfrm>
        </p:spPr>
        <p:txBody>
          <a:bodyPr/>
          <a:lstStyle/>
          <a:p>
            <a:r>
              <a:rPr lang="nl-BE" dirty="0"/>
              <a:t>Door het bos de bomen??</a:t>
            </a:r>
          </a:p>
        </p:txBody>
      </p:sp>
      <p:sp>
        <p:nvSpPr>
          <p:cNvPr id="5" name="Tijdelijke aanduiding voor tekst 3"/>
          <p:cNvSpPr>
            <a:spLocks noGrp="1"/>
          </p:cNvSpPr>
          <p:nvPr>
            <p:ph type="body" idx="1"/>
          </p:nvPr>
        </p:nvSpPr>
        <p:spPr>
          <a:xfrm>
            <a:off x="611188" y="1926575"/>
            <a:ext cx="3996853" cy="3888432"/>
          </a:xfrm>
        </p:spPr>
        <p:txBody>
          <a:bodyPr>
            <a:normAutofit/>
          </a:bodyPr>
          <a:lstStyle/>
          <a:p>
            <a:r>
              <a:rPr lang="nl-BE" sz="2400" dirty="0"/>
              <a:t>overzichtswerk</a:t>
            </a:r>
          </a:p>
          <a:p>
            <a:r>
              <a:rPr lang="nl-BE" sz="2400" dirty="0"/>
              <a:t>€ 24,99</a:t>
            </a:r>
          </a:p>
          <a:p>
            <a:pPr marL="0" indent="0">
              <a:buNone/>
            </a:pPr>
            <a:endParaRPr lang="nl-BE"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261292"/>
            <a:ext cx="6444630" cy="269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www.politeia.be/assets/gIDS%20pvf.jpg">
            <a:extLst>
              <a:ext uri="{FF2B5EF4-FFF2-40B4-BE49-F238E27FC236}">
                <a16:creationId xmlns:a16="http://schemas.microsoft.com/office/drawing/2014/main" id="{F1DEDBD8-C6BA-4AE8-B925-1361DA3D9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6197" y="1733346"/>
            <a:ext cx="2666043" cy="411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38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1. Wie is Onafhankelijk Leven vzw?</a:t>
            </a:r>
          </a:p>
        </p:txBody>
      </p:sp>
      <p:sp>
        <p:nvSpPr>
          <p:cNvPr id="5" name="Tijdelijke aanduiding voor tekst 7"/>
          <p:cNvSpPr txBox="1">
            <a:spLocks noGrp="1"/>
          </p:cNvSpPr>
          <p:nvPr>
            <p:ph type="body" sz="quarter" idx="10"/>
          </p:nvPr>
        </p:nvSpPr>
        <p:spPr>
          <a:prstGeom prst="rect">
            <a:avLst/>
          </a:prstGeom>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Tx/>
              <a:buBlip>
                <a:blip r:embed="rId3"/>
              </a:buBlip>
              <a:defRPr sz="20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Tx/>
              <a:buBlip>
                <a:blip r:embed="rId3"/>
              </a:buBlip>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Tx/>
              <a:buBlip>
                <a:blip r:embed="rId3"/>
              </a:buBlip>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619" indent="-342619" defTabSz="912689">
              <a:defRPr/>
            </a:pPr>
            <a:r>
              <a:rPr lang="nl-BE" altLang="nl-BE" sz="2900" dirty="0"/>
              <a:t>Organisatie die werkt aan </a:t>
            </a:r>
            <a:r>
              <a:rPr lang="nl-BE" altLang="nl-BE" sz="2900" b="1" dirty="0"/>
              <a:t>emancipatie en keuzevrijheid </a:t>
            </a:r>
            <a:r>
              <a:rPr lang="nl-BE" altLang="nl-BE" sz="2900" dirty="0"/>
              <a:t>voor alle mensen met een beperking in Vlaanderen</a:t>
            </a:r>
          </a:p>
          <a:p>
            <a:pPr marL="342619" indent="-342619" defTabSz="912689">
              <a:defRPr/>
            </a:pPr>
            <a:r>
              <a:rPr lang="nl-BE" altLang="nl-BE" sz="2900" b="1" dirty="0"/>
              <a:t>Grootste en oudste </a:t>
            </a:r>
            <a:r>
              <a:rPr lang="nl-BE" altLang="nl-BE" sz="2900" dirty="0"/>
              <a:t>bijstandsorganisatie van Vlaanderen</a:t>
            </a:r>
          </a:p>
          <a:p>
            <a:pPr marL="342619" indent="-342619" defTabSz="912689">
              <a:defRPr/>
            </a:pPr>
            <a:r>
              <a:rPr lang="nl-BE" altLang="nl-BE" sz="2900" dirty="0"/>
              <a:t>Erkenning </a:t>
            </a:r>
            <a:r>
              <a:rPr lang="nl-BE" altLang="nl-BE" sz="2900" b="1" dirty="0"/>
              <a:t>bijstandsorganisatie</a:t>
            </a:r>
            <a:r>
              <a:rPr lang="nl-BE" altLang="nl-BE" sz="2900" dirty="0"/>
              <a:t>, beweging, gebruikersorganisatie</a:t>
            </a:r>
          </a:p>
          <a:p>
            <a:pPr marL="342619" indent="-342619" defTabSz="912689">
              <a:defRPr/>
            </a:pPr>
            <a:r>
              <a:rPr lang="nl-BE" altLang="nl-BE" sz="2900" b="1" dirty="0"/>
              <a:t>30 medewerkers</a:t>
            </a:r>
            <a:endParaRPr lang="nl-BE" altLang="nl-BE" sz="2900" dirty="0"/>
          </a:p>
          <a:p>
            <a:pPr marL="342619" indent="-342619" defTabSz="912689">
              <a:defRPr/>
            </a:pPr>
            <a:r>
              <a:rPr lang="nl-BE" altLang="nl-BE" sz="2900" dirty="0"/>
              <a:t>Meeste medewerkers hebben </a:t>
            </a:r>
            <a:r>
              <a:rPr lang="nl-BE" altLang="nl-BE" sz="2900" b="1" dirty="0"/>
              <a:t>zelf beperking of zijn ouder van kind met beperking</a:t>
            </a:r>
          </a:p>
          <a:p>
            <a:pPr marL="342619" indent="-342619" defTabSz="912689">
              <a:defRPr/>
            </a:pPr>
            <a:r>
              <a:rPr lang="nl-BE" altLang="nl-BE" sz="2900" b="1" dirty="0"/>
              <a:t>Actief in heel Vlaanderen</a:t>
            </a:r>
          </a:p>
          <a:p>
            <a:pPr marL="342619" indent="-342619" defTabSz="912689">
              <a:defRPr/>
            </a:pPr>
            <a:endParaRPr lang="nl-BE" altLang="nl-BE" dirty="0"/>
          </a:p>
        </p:txBody>
      </p:sp>
    </p:spTree>
    <p:extLst>
      <p:ext uri="{BB962C8B-B14F-4D97-AF65-F5344CB8AC3E}">
        <p14:creationId xmlns:p14="http://schemas.microsoft.com/office/powerpoint/2010/main" val="1933763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D08201B-F5E0-4649-A152-EBD7F35ABC43}"/>
              </a:ext>
            </a:extLst>
          </p:cNvPr>
          <p:cNvSpPr>
            <a:spLocks noGrp="1"/>
          </p:cNvSpPr>
          <p:nvPr>
            <p:ph type="title"/>
          </p:nvPr>
        </p:nvSpPr>
        <p:spPr/>
        <p:txBody>
          <a:bodyPr/>
          <a:lstStyle/>
          <a:p>
            <a:r>
              <a:rPr lang="nl-BE" dirty="0"/>
              <a:t>Ons verleden en onze toekomst</a:t>
            </a:r>
            <a:br>
              <a:rPr lang="nl-BE" dirty="0"/>
            </a:br>
            <a:endParaRPr lang="nl-BE" dirty="0"/>
          </a:p>
        </p:txBody>
      </p:sp>
      <p:sp>
        <p:nvSpPr>
          <p:cNvPr id="6" name="Tijdelijke aanduiding voor tekst 5">
            <a:extLst>
              <a:ext uri="{FF2B5EF4-FFF2-40B4-BE49-F238E27FC236}">
                <a16:creationId xmlns:a16="http://schemas.microsoft.com/office/drawing/2014/main" id="{00931A25-B3DB-4182-B211-6FF04FC27D5D}"/>
              </a:ext>
            </a:extLst>
          </p:cNvPr>
          <p:cNvSpPr>
            <a:spLocks noGrp="1"/>
          </p:cNvSpPr>
          <p:nvPr>
            <p:ph type="body" sz="quarter" idx="10"/>
          </p:nvPr>
        </p:nvSpPr>
        <p:spPr>
          <a:xfrm>
            <a:off x="818568" y="1988840"/>
            <a:ext cx="7506865" cy="4320480"/>
          </a:xfrm>
        </p:spPr>
        <p:txBody>
          <a:bodyPr>
            <a:normAutofit fontScale="40000" lnSpcReduction="20000"/>
          </a:bodyPr>
          <a:lstStyle/>
          <a:p>
            <a:r>
              <a:rPr lang="nl-BE" sz="4000" b="1" dirty="0"/>
              <a:t>Jan-Jan : </a:t>
            </a:r>
            <a:r>
              <a:rPr lang="nl-BE" sz="4000" dirty="0"/>
              <a:t>In 1979 viel Jan-Jan </a:t>
            </a:r>
            <a:r>
              <a:rPr lang="nl-BE" sz="4000" dirty="0" err="1"/>
              <a:t>Sabbe</a:t>
            </a:r>
            <a:r>
              <a:rPr lang="nl-BE" sz="4000" dirty="0"/>
              <a:t> uit een boom. Hij was volledig verlamd. Toch weigerde hij zich neer te leggen bij zijn "lot". Dat veranderde niet alleen zijn leven, maar dat van veel andere mensen met een beperking. Jan-Jan </a:t>
            </a:r>
            <a:r>
              <a:rPr lang="nl-BE" sz="4000" dirty="0" err="1"/>
              <a:t>Sabbe</a:t>
            </a:r>
            <a:r>
              <a:rPr lang="nl-BE" sz="4000" dirty="0"/>
              <a:t> wilde blijven leven in vrijheid, in de samenleving. </a:t>
            </a:r>
          </a:p>
          <a:p>
            <a:r>
              <a:rPr lang="nl-BE" sz="4000" b="1" dirty="0"/>
              <a:t>Het PAB: </a:t>
            </a:r>
            <a:r>
              <a:rPr lang="nl-BE" sz="4000" dirty="0"/>
              <a:t>8 jaar na zijn val richtte hij Independent Living Vlaanderen, het huidige Onafhankelijk Leven vzw op. Nog eens 13 jaar later kregen de eerste mensen een </a:t>
            </a:r>
            <a:r>
              <a:rPr lang="nl-BE" sz="4000" dirty="0">
                <a:hlinkClick r:id="rId3"/>
              </a:rPr>
              <a:t>persoonlijke assistentiebudget (PAB)</a:t>
            </a:r>
            <a:r>
              <a:rPr lang="nl-BE" sz="4000" dirty="0"/>
              <a:t>.</a:t>
            </a:r>
          </a:p>
          <a:p>
            <a:r>
              <a:rPr lang="nl-BE" sz="4000" dirty="0"/>
              <a:t>Onafhankelijk Leven vzw groeide uit tot een </a:t>
            </a:r>
            <a:r>
              <a:rPr lang="nl-BE" sz="4000" b="1" dirty="0">
                <a:hlinkClick r:id="rId4"/>
              </a:rPr>
              <a:t>gepassioneerde dienstverlener</a:t>
            </a:r>
            <a:r>
              <a:rPr lang="nl-BE" sz="4000" dirty="0"/>
              <a:t> én </a:t>
            </a:r>
            <a:r>
              <a:rPr lang="nl-BE" sz="4000" b="1" dirty="0">
                <a:hlinkClick r:id="rId5"/>
              </a:rPr>
              <a:t>belangenverdediger</a:t>
            </a:r>
            <a:r>
              <a:rPr lang="nl-BE" sz="4000" dirty="0"/>
              <a:t> van mensen met een beperking. Onafhankelijk Leven vzw heeft vandaag heel wat impact op het beleid van de overheid.</a:t>
            </a:r>
          </a:p>
          <a:p>
            <a:r>
              <a:rPr lang="nl-BE" sz="4000" b="1" dirty="0"/>
              <a:t>Een andere wereld : </a:t>
            </a:r>
            <a:r>
              <a:rPr lang="nl-BE" sz="4000" dirty="0"/>
              <a:t>Op 1 januari 2017 wordt het persoonlijke assistentiebudget veralgemeend door de invoering van het Persoonsvolgende Budget. Voor Onafhankelijk Leven vzw is dit slechts een eerste stap in de richting van een andere wereld: een wereld waar mensen met een handicap controle hebben op hun eigen leven en de assistentie die ze hierbij nodig hebben.</a:t>
            </a:r>
          </a:p>
          <a:p>
            <a:pPr marL="0" indent="0">
              <a:buNone/>
            </a:pPr>
            <a:endParaRPr lang="nl-BE" sz="4000" dirty="0"/>
          </a:p>
          <a:p>
            <a:pPr marL="0" indent="0">
              <a:buNone/>
            </a:pPr>
            <a:endParaRPr lang="nl-BE" sz="4000" b="1" dirty="0"/>
          </a:p>
          <a:p>
            <a:pPr marL="0" indent="0">
              <a:buNone/>
            </a:pPr>
            <a:endParaRPr lang="nl-BE" sz="4000" b="1" dirty="0"/>
          </a:p>
          <a:p>
            <a:pPr marL="0" indent="0">
              <a:buNone/>
            </a:pPr>
            <a:r>
              <a:rPr lang="nl-BE" sz="4000" b="1" dirty="0"/>
              <a:t>Finaal, een wereld waar mensen met en zonder handicap gelijkwaardig samen leven.</a:t>
            </a:r>
          </a:p>
          <a:p>
            <a:endParaRPr lang="nl-BE" dirty="0"/>
          </a:p>
        </p:txBody>
      </p:sp>
    </p:spTree>
    <p:extLst>
      <p:ext uri="{BB962C8B-B14F-4D97-AF65-F5344CB8AC3E}">
        <p14:creationId xmlns:p14="http://schemas.microsoft.com/office/powerpoint/2010/main" val="257529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idx="1"/>
          </p:nvPr>
        </p:nvSpPr>
        <p:spPr/>
        <p:txBody>
          <a:bodyPr/>
          <a:lstStyle/>
          <a:p>
            <a:endParaRPr lang="en-US" dirty="0"/>
          </a:p>
        </p:txBody>
      </p:sp>
      <p:pic>
        <p:nvPicPr>
          <p:cNvPr id="5" name="Picture 2" descr="S:\Communicatie\Foto's\Fotoshoot\beveren033.jpg"/>
          <p:cNvPicPr>
            <a:picLocks noGrp="1" noChangeAspect="1" noChangeArrowheads="1"/>
          </p:cNvPicPr>
          <p:nvPr>
            <p:ph type="pic" sz="quarter" idx="13"/>
          </p:nvPr>
        </p:nvPicPr>
        <p:blipFill rotWithShape="1">
          <a:blip r:embed="rId3" cstate="screen">
            <a:extLst>
              <a:ext uri="{28A0092B-C50C-407E-A947-70E740481C1C}">
                <a14:useLocalDpi xmlns:a14="http://schemas.microsoft.com/office/drawing/2010/main" val="0"/>
              </a:ext>
            </a:extLst>
          </a:blip>
          <a:srcRect t="12214" r="10553" b="13000"/>
          <a:stretch/>
        </p:blipFill>
        <p:spPr bwMode="auto">
          <a:xfrm>
            <a:off x="5652120" y="2060848"/>
            <a:ext cx="3206990" cy="4032448"/>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ekst 7"/>
          <p:cNvSpPr txBox="1">
            <a:spLocks/>
          </p:cNvSpPr>
          <p:nvPr/>
        </p:nvSpPr>
        <p:spPr>
          <a:xfrm>
            <a:off x="323528" y="1844824"/>
            <a:ext cx="5184576" cy="4536504"/>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Tx/>
              <a:buBlip>
                <a:blip r:embed="rId4"/>
              </a:buBlip>
              <a:defRPr sz="20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Tx/>
              <a:buBlip>
                <a:blip r:embed="rId4"/>
              </a:buBlip>
              <a:defRPr sz="20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Tx/>
              <a:buBlip>
                <a:blip r:embed="rId4"/>
              </a:buBlip>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Tx/>
              <a:buBlip>
                <a:blip r:embed="rId4"/>
              </a:buBlip>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Tx/>
              <a:buBlip>
                <a:blip r:embed="rId4"/>
              </a:buBlip>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619" indent="-342619" defTabSz="912689">
              <a:defRPr/>
            </a:pPr>
            <a:r>
              <a:rPr lang="nl-BE" altLang="nl-BE" sz="2900" b="1" dirty="0"/>
              <a:t>Dienstverlening</a:t>
            </a:r>
            <a:r>
              <a:rPr lang="nl-BE" altLang="nl-BE" sz="2900" dirty="0"/>
              <a:t>:</a:t>
            </a:r>
          </a:p>
          <a:p>
            <a:pPr marL="742669" lvl="1" indent="-342619" defTabSz="912689">
              <a:defRPr/>
            </a:pPr>
            <a:r>
              <a:rPr lang="nl-BE" altLang="nl-BE" sz="2900" dirty="0"/>
              <a:t>Gratis </a:t>
            </a:r>
            <a:r>
              <a:rPr lang="nl-BE" altLang="nl-BE" sz="2900" b="1" dirty="0"/>
              <a:t>advieslijn</a:t>
            </a:r>
            <a:r>
              <a:rPr lang="nl-BE" altLang="nl-BE" sz="2900" dirty="0"/>
              <a:t> voor alle vragen rond ondersteuning</a:t>
            </a:r>
          </a:p>
          <a:p>
            <a:pPr marL="742669" lvl="1" indent="-342619" defTabSz="912689">
              <a:defRPr/>
            </a:pPr>
            <a:r>
              <a:rPr lang="nl-BE" altLang="nl-BE" sz="2900" b="1" dirty="0"/>
              <a:t>PAB/PVB coaches </a:t>
            </a:r>
            <a:r>
              <a:rPr lang="nl-BE" altLang="nl-BE" sz="2900" dirty="0"/>
              <a:t>komen aan huis voor hulp bij organisatie ondersteuning</a:t>
            </a:r>
          </a:p>
          <a:p>
            <a:pPr marL="742669" lvl="1" indent="-342619" defTabSz="912689">
              <a:defRPr/>
            </a:pPr>
            <a:endParaRPr lang="nl-BE" altLang="nl-BE" sz="2900" dirty="0"/>
          </a:p>
          <a:p>
            <a:pPr marL="342619" indent="-342619" defTabSz="912689">
              <a:defRPr/>
            </a:pPr>
            <a:r>
              <a:rPr lang="nl-BE" altLang="nl-BE" dirty="0"/>
              <a:t>Lidgeld betalen (50 euro per jaar) met PAB of PVB</a:t>
            </a:r>
          </a:p>
        </p:txBody>
      </p:sp>
      <p:sp>
        <p:nvSpPr>
          <p:cNvPr id="2" name="Titel 1"/>
          <p:cNvSpPr>
            <a:spLocks noGrp="1"/>
          </p:cNvSpPr>
          <p:nvPr>
            <p:ph type="title"/>
          </p:nvPr>
        </p:nvSpPr>
        <p:spPr>
          <a:xfrm>
            <a:off x="1115616" y="188640"/>
            <a:ext cx="7507138" cy="1143000"/>
          </a:xfrm>
        </p:spPr>
        <p:txBody>
          <a:bodyPr/>
          <a:lstStyle/>
          <a:p>
            <a:r>
              <a:rPr lang="nl-BE" dirty="0"/>
              <a:t>2. Wat doet Onafhankelijk Leven?</a:t>
            </a:r>
            <a:endParaRPr lang="en-US" dirty="0"/>
          </a:p>
        </p:txBody>
      </p:sp>
    </p:spTree>
    <p:extLst>
      <p:ext uri="{BB962C8B-B14F-4D97-AF65-F5344CB8AC3E}">
        <p14:creationId xmlns:p14="http://schemas.microsoft.com/office/powerpoint/2010/main" val="344640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C571A48-A018-4953-A6BC-510128947D86}"/>
              </a:ext>
            </a:extLst>
          </p:cNvPr>
          <p:cNvSpPr>
            <a:spLocks noGrp="1"/>
          </p:cNvSpPr>
          <p:nvPr>
            <p:ph type="title"/>
          </p:nvPr>
        </p:nvSpPr>
        <p:spPr/>
        <p:txBody>
          <a:bodyPr/>
          <a:lstStyle/>
          <a:p>
            <a:r>
              <a:rPr lang="nl-BE" dirty="0"/>
              <a:t>2. Wat doet Onafhankelijk Leven?</a:t>
            </a:r>
          </a:p>
        </p:txBody>
      </p:sp>
      <p:sp>
        <p:nvSpPr>
          <p:cNvPr id="6" name="Tijdelijke aanduiding voor tekst 5">
            <a:extLst>
              <a:ext uri="{FF2B5EF4-FFF2-40B4-BE49-F238E27FC236}">
                <a16:creationId xmlns:a16="http://schemas.microsoft.com/office/drawing/2014/main" id="{C9948233-3D6B-4DC2-8FBA-9F4520CAF891}"/>
              </a:ext>
            </a:extLst>
          </p:cNvPr>
          <p:cNvSpPr>
            <a:spLocks noGrp="1"/>
          </p:cNvSpPr>
          <p:nvPr>
            <p:ph type="body" idx="1"/>
          </p:nvPr>
        </p:nvSpPr>
        <p:spPr>
          <a:xfrm>
            <a:off x="3707904" y="2030264"/>
            <a:ext cx="5130874" cy="3847008"/>
          </a:xfrm>
        </p:spPr>
        <p:txBody>
          <a:bodyPr>
            <a:normAutofit fontScale="92500" lnSpcReduction="10000"/>
          </a:bodyPr>
          <a:lstStyle/>
          <a:p>
            <a:r>
              <a:rPr lang="nl-BE" sz="3000" b="1" dirty="0"/>
              <a:t>Beweging :</a:t>
            </a:r>
          </a:p>
          <a:p>
            <a:pPr lvl="1"/>
            <a:r>
              <a:rPr lang="nl-BE" sz="2800" b="1" dirty="0"/>
              <a:t>Belangenverdediging </a:t>
            </a:r>
            <a:r>
              <a:rPr lang="nl-BE" sz="2800" dirty="0" err="1"/>
              <a:t>tav</a:t>
            </a:r>
            <a:r>
              <a:rPr lang="nl-BE" sz="2800" dirty="0"/>
              <a:t> het VAPH </a:t>
            </a:r>
          </a:p>
          <a:p>
            <a:pPr lvl="1"/>
            <a:r>
              <a:rPr lang="nl-BE" sz="2800" dirty="0"/>
              <a:t>Belangenverdediging </a:t>
            </a:r>
            <a:r>
              <a:rPr lang="nl-BE" sz="2800" dirty="0" err="1"/>
              <a:t>tav</a:t>
            </a:r>
            <a:r>
              <a:rPr lang="nl-BE" sz="2800" dirty="0"/>
              <a:t> de Vlaamse Overheid</a:t>
            </a:r>
          </a:p>
          <a:p>
            <a:pPr lvl="1"/>
            <a:r>
              <a:rPr lang="nl-BE" sz="2800" dirty="0"/>
              <a:t>Erkende </a:t>
            </a:r>
            <a:r>
              <a:rPr lang="nl-BE" sz="2800" b="1" dirty="0"/>
              <a:t>sociale beweging</a:t>
            </a:r>
          </a:p>
          <a:p>
            <a:pPr lvl="1"/>
            <a:r>
              <a:rPr lang="nl-BE" sz="2800" dirty="0"/>
              <a:t>Belangenverdediging door </a:t>
            </a:r>
            <a:r>
              <a:rPr lang="nl-BE" sz="2800" b="1" dirty="0"/>
              <a:t>ervaringsdeskundigen</a:t>
            </a:r>
            <a:r>
              <a:rPr lang="nl-BE" sz="2800" dirty="0"/>
              <a:t> en professionelen </a:t>
            </a:r>
          </a:p>
        </p:txBody>
      </p:sp>
      <p:pic>
        <p:nvPicPr>
          <p:cNvPr id="14" name="Tijdelijke aanduiding voor afbeelding 13">
            <a:extLst>
              <a:ext uri="{FF2B5EF4-FFF2-40B4-BE49-F238E27FC236}">
                <a16:creationId xmlns:a16="http://schemas.microsoft.com/office/drawing/2014/main" id="{1AF2D5E1-5AAA-4BE8-B859-025E7565ABB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1529" r="21529"/>
          <a:stretch>
            <a:fillRect/>
          </a:stretch>
        </p:blipFill>
        <p:spPr>
          <a:xfrm>
            <a:off x="539750" y="2205038"/>
            <a:ext cx="3096146" cy="3698875"/>
          </a:xfrm>
        </p:spPr>
      </p:pic>
    </p:spTree>
    <p:extLst>
      <p:ext uri="{BB962C8B-B14F-4D97-AF65-F5344CB8AC3E}">
        <p14:creationId xmlns:p14="http://schemas.microsoft.com/office/powerpoint/2010/main" val="161194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24D179-BCF5-452C-A086-7969312D241E}"/>
              </a:ext>
            </a:extLst>
          </p:cNvPr>
          <p:cNvSpPr>
            <a:spLocks noGrp="1"/>
          </p:cNvSpPr>
          <p:nvPr>
            <p:ph type="title"/>
          </p:nvPr>
        </p:nvSpPr>
        <p:spPr/>
        <p:txBody>
          <a:bodyPr/>
          <a:lstStyle/>
          <a:p>
            <a:r>
              <a:rPr lang="nl-BE" dirty="0"/>
              <a:t>3. Hoe vraag je een PVB aan? </a:t>
            </a:r>
          </a:p>
        </p:txBody>
      </p:sp>
      <p:sp>
        <p:nvSpPr>
          <p:cNvPr id="3" name="Tijdelijke aanduiding voor tekst 2">
            <a:extLst>
              <a:ext uri="{FF2B5EF4-FFF2-40B4-BE49-F238E27FC236}">
                <a16:creationId xmlns:a16="http://schemas.microsoft.com/office/drawing/2014/main" id="{C364BD66-05CF-48F1-AFCA-F1723C721FAE}"/>
              </a:ext>
            </a:extLst>
          </p:cNvPr>
          <p:cNvSpPr>
            <a:spLocks noGrp="1"/>
          </p:cNvSpPr>
          <p:nvPr>
            <p:ph type="body" sz="quarter" idx="10"/>
          </p:nvPr>
        </p:nvSpPr>
        <p:spPr>
          <a:xfrm>
            <a:off x="251520" y="1988840"/>
            <a:ext cx="8488560" cy="4103687"/>
          </a:xfrm>
        </p:spPr>
        <p:txBody>
          <a:bodyPr>
            <a:normAutofit fontScale="92500"/>
          </a:bodyPr>
          <a:lstStyle/>
          <a:p>
            <a:r>
              <a:rPr lang="nl-BE" dirty="0"/>
              <a:t>          </a:t>
            </a:r>
            <a:r>
              <a:rPr lang="nl-BE" sz="1200" dirty="0"/>
              <a:t>goedkeuring OP door VAPH</a:t>
            </a:r>
          </a:p>
          <a:p>
            <a:endParaRPr lang="nl-BE" dirty="0"/>
          </a:p>
          <a:p>
            <a:endParaRPr lang="nl-BE" dirty="0"/>
          </a:p>
          <a:p>
            <a:endParaRPr lang="nl-BE" dirty="0"/>
          </a:p>
          <a:p>
            <a:endParaRPr lang="nl-BE" dirty="0"/>
          </a:p>
          <a:p>
            <a:pPr marL="0" indent="0">
              <a:buNone/>
            </a:pPr>
            <a:endParaRPr lang="nl-BE" dirty="0"/>
          </a:p>
          <a:p>
            <a:endParaRPr lang="nl-BE" dirty="0"/>
          </a:p>
          <a:p>
            <a:endParaRPr lang="nl-BE" dirty="0"/>
          </a:p>
          <a:p>
            <a:endParaRPr lang="nl-BE" dirty="0">
              <a:hlinkClick r:id="rId3"/>
            </a:endParaRPr>
          </a:p>
          <a:p>
            <a:r>
              <a:rPr lang="nl-BE" dirty="0">
                <a:hlinkClick r:id="rId3"/>
              </a:rPr>
              <a:t>https://www.youtube.com/watch?v=bq3R4SUlReg&amp;feature=emb_logo</a:t>
            </a:r>
            <a:endParaRPr lang="nl-BE" dirty="0"/>
          </a:p>
          <a:p>
            <a:endParaRPr lang="nl-BE" dirty="0"/>
          </a:p>
        </p:txBody>
      </p:sp>
      <p:sp>
        <p:nvSpPr>
          <p:cNvPr id="4" name="Ovaal 3">
            <a:extLst>
              <a:ext uri="{FF2B5EF4-FFF2-40B4-BE49-F238E27FC236}">
                <a16:creationId xmlns:a16="http://schemas.microsoft.com/office/drawing/2014/main" id="{B40AE6BB-0E83-4AE0-9000-DD00BEF05162}"/>
              </a:ext>
            </a:extLst>
          </p:cNvPr>
          <p:cNvSpPr/>
          <p:nvPr/>
        </p:nvSpPr>
        <p:spPr>
          <a:xfrm>
            <a:off x="85705" y="2276872"/>
            <a:ext cx="2116643" cy="1008112"/>
          </a:xfrm>
          <a:prstGeom prst="ellipse">
            <a:avLst/>
          </a:prstGeom>
          <a:ln>
            <a:solidFill>
              <a:srgbClr val="43C5A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1400" dirty="0"/>
              <a:t>vraagverheldering</a:t>
            </a:r>
          </a:p>
        </p:txBody>
      </p:sp>
      <p:sp>
        <p:nvSpPr>
          <p:cNvPr id="7" name="Ovaal 6">
            <a:extLst>
              <a:ext uri="{FF2B5EF4-FFF2-40B4-BE49-F238E27FC236}">
                <a16:creationId xmlns:a16="http://schemas.microsoft.com/office/drawing/2014/main" id="{8DF53717-98C5-4D7D-A431-E5E9CC9BDA13}"/>
              </a:ext>
            </a:extLst>
          </p:cNvPr>
          <p:cNvSpPr/>
          <p:nvPr/>
        </p:nvSpPr>
        <p:spPr>
          <a:xfrm>
            <a:off x="2368163" y="2276872"/>
            <a:ext cx="1800200" cy="1008112"/>
          </a:xfrm>
          <a:prstGeom prst="ellipse">
            <a:avLst/>
          </a:prstGeom>
          <a:ln>
            <a:solidFill>
              <a:srgbClr val="43C5A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1200" dirty="0"/>
              <a:t>objectivering</a:t>
            </a:r>
          </a:p>
        </p:txBody>
      </p:sp>
      <p:sp>
        <p:nvSpPr>
          <p:cNvPr id="8" name="Ovaal 7">
            <a:extLst>
              <a:ext uri="{FF2B5EF4-FFF2-40B4-BE49-F238E27FC236}">
                <a16:creationId xmlns:a16="http://schemas.microsoft.com/office/drawing/2014/main" id="{6121FBEE-C46E-40F2-B46C-E50F3606EF3A}"/>
              </a:ext>
            </a:extLst>
          </p:cNvPr>
          <p:cNvSpPr/>
          <p:nvPr/>
        </p:nvSpPr>
        <p:spPr>
          <a:xfrm>
            <a:off x="4511458" y="2276872"/>
            <a:ext cx="1800200" cy="1008112"/>
          </a:xfrm>
          <a:prstGeom prst="ellipse">
            <a:avLst/>
          </a:prstGeom>
          <a:ln>
            <a:solidFill>
              <a:srgbClr val="43C5A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1200" dirty="0"/>
              <a:t>prioritering</a:t>
            </a:r>
          </a:p>
        </p:txBody>
      </p:sp>
      <p:sp>
        <p:nvSpPr>
          <p:cNvPr id="9" name="Ovaal 8">
            <a:extLst>
              <a:ext uri="{FF2B5EF4-FFF2-40B4-BE49-F238E27FC236}">
                <a16:creationId xmlns:a16="http://schemas.microsoft.com/office/drawing/2014/main" id="{373DC03A-9DC7-46E5-98CA-F56DE726BF9D}"/>
              </a:ext>
            </a:extLst>
          </p:cNvPr>
          <p:cNvSpPr/>
          <p:nvPr/>
        </p:nvSpPr>
        <p:spPr>
          <a:xfrm>
            <a:off x="6939880" y="2276872"/>
            <a:ext cx="1800200" cy="1008112"/>
          </a:xfrm>
          <a:prstGeom prst="ellipse">
            <a:avLst/>
          </a:prstGeom>
          <a:ln>
            <a:solidFill>
              <a:srgbClr val="43C5A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BE" sz="1200" dirty="0"/>
              <a:t>Toekenning</a:t>
            </a:r>
          </a:p>
          <a:p>
            <a:pPr algn="ctr"/>
            <a:r>
              <a:rPr lang="nl-BE" sz="1200" dirty="0"/>
              <a:t>+ later ter beschikking stelling</a:t>
            </a:r>
          </a:p>
        </p:txBody>
      </p:sp>
      <p:sp>
        <p:nvSpPr>
          <p:cNvPr id="10" name="Tekstvak 9">
            <a:extLst>
              <a:ext uri="{FF2B5EF4-FFF2-40B4-BE49-F238E27FC236}">
                <a16:creationId xmlns:a16="http://schemas.microsoft.com/office/drawing/2014/main" id="{A40A4233-26B2-49DB-902C-6D55833282D0}"/>
              </a:ext>
            </a:extLst>
          </p:cNvPr>
          <p:cNvSpPr txBox="1"/>
          <p:nvPr/>
        </p:nvSpPr>
        <p:spPr>
          <a:xfrm>
            <a:off x="179512" y="3396095"/>
            <a:ext cx="2116643" cy="2308324"/>
          </a:xfrm>
          <a:prstGeom prst="rect">
            <a:avLst/>
          </a:prstGeom>
          <a:noFill/>
          <a:ln>
            <a:solidFill>
              <a:srgbClr val="43C5AA"/>
            </a:solidFill>
          </a:ln>
        </p:spPr>
        <p:txBody>
          <a:bodyPr wrap="square" rtlCol="0">
            <a:spAutoFit/>
          </a:bodyPr>
          <a:lstStyle/>
          <a:p>
            <a:pPr marL="342900" indent="-342900">
              <a:buAutoNum type="arabicPeriod"/>
            </a:pPr>
            <a:r>
              <a:rPr lang="nl-BE" dirty="0"/>
              <a:t>Zelf online (via mijn.vaph.be)</a:t>
            </a:r>
          </a:p>
          <a:p>
            <a:pPr marL="342900" indent="-342900">
              <a:buAutoNum type="arabicPeriod"/>
            </a:pPr>
            <a:endParaRPr lang="nl-BE" dirty="0"/>
          </a:p>
          <a:p>
            <a:pPr marL="342900" indent="-342900">
              <a:buAutoNum type="arabicPeriod"/>
            </a:pPr>
            <a:r>
              <a:rPr lang="nl-BE" dirty="0"/>
              <a:t>DMW van Mutualiteit</a:t>
            </a:r>
          </a:p>
          <a:p>
            <a:pPr marL="342900" indent="-342900">
              <a:buAutoNum type="arabicPeriod"/>
            </a:pPr>
            <a:endParaRPr lang="nl-BE" dirty="0"/>
          </a:p>
          <a:p>
            <a:pPr marL="342900" indent="-342900">
              <a:buAutoNum type="arabicPeriod"/>
            </a:pPr>
            <a:r>
              <a:rPr lang="nl-BE" dirty="0"/>
              <a:t>D.O.P.</a:t>
            </a:r>
          </a:p>
          <a:p>
            <a:pPr marL="285750" indent="-285750">
              <a:buFontTx/>
              <a:buChar char="-"/>
            </a:pPr>
            <a:endParaRPr lang="nl-BE" dirty="0"/>
          </a:p>
        </p:txBody>
      </p:sp>
      <p:sp>
        <p:nvSpPr>
          <p:cNvPr id="11" name="Tekstvak 10">
            <a:extLst>
              <a:ext uri="{FF2B5EF4-FFF2-40B4-BE49-F238E27FC236}">
                <a16:creationId xmlns:a16="http://schemas.microsoft.com/office/drawing/2014/main" id="{BAF5F261-460E-434A-BF78-620D4107977C}"/>
              </a:ext>
            </a:extLst>
          </p:cNvPr>
          <p:cNvSpPr txBox="1"/>
          <p:nvPr/>
        </p:nvSpPr>
        <p:spPr>
          <a:xfrm>
            <a:off x="2368163" y="3396095"/>
            <a:ext cx="2116643" cy="2031325"/>
          </a:xfrm>
          <a:prstGeom prst="rect">
            <a:avLst/>
          </a:prstGeom>
          <a:noFill/>
          <a:ln>
            <a:solidFill>
              <a:srgbClr val="43C5AA"/>
            </a:solidFill>
          </a:ln>
        </p:spPr>
        <p:txBody>
          <a:bodyPr wrap="square" rtlCol="0">
            <a:spAutoFit/>
          </a:bodyPr>
          <a:lstStyle/>
          <a:p>
            <a:r>
              <a:rPr lang="nl-BE" dirty="0">
                <a:latin typeface="Gill Sans MT" panose="020B0502020104020203" pitchFamily="34" charset="0"/>
              </a:rPr>
              <a:t>Door een MDT: </a:t>
            </a:r>
          </a:p>
          <a:p>
            <a:endParaRPr lang="nl-BE" dirty="0">
              <a:latin typeface="Gill Sans MT" panose="020B0502020104020203" pitchFamily="34" charset="0"/>
            </a:endParaRPr>
          </a:p>
          <a:p>
            <a:pPr marL="342900" indent="-342900">
              <a:buAutoNum type="arabicPeriod"/>
            </a:pPr>
            <a:r>
              <a:rPr lang="nl-BE" dirty="0">
                <a:latin typeface="Gill Sans MT" panose="020B0502020104020203" pitchFamily="34" charset="0"/>
              </a:rPr>
              <a:t>ZZI </a:t>
            </a:r>
          </a:p>
          <a:p>
            <a:pPr marL="342900" indent="-342900">
              <a:buAutoNum type="arabicPeriod"/>
            </a:pPr>
            <a:r>
              <a:rPr lang="nl-BE" dirty="0">
                <a:latin typeface="Gill Sans MT" panose="020B0502020104020203" pitchFamily="34" charset="0"/>
              </a:rPr>
              <a:t>Invullen checklist prioritering (objectief)</a:t>
            </a:r>
          </a:p>
          <a:p>
            <a:pPr marL="285750" indent="-285750">
              <a:buFontTx/>
              <a:buChar char="-"/>
            </a:pPr>
            <a:endParaRPr lang="nl-BE" dirty="0"/>
          </a:p>
        </p:txBody>
      </p:sp>
      <p:sp>
        <p:nvSpPr>
          <p:cNvPr id="14" name="Tekstvak 13">
            <a:extLst>
              <a:ext uri="{FF2B5EF4-FFF2-40B4-BE49-F238E27FC236}">
                <a16:creationId xmlns:a16="http://schemas.microsoft.com/office/drawing/2014/main" id="{B9D40AF6-C201-472D-ACA5-8B7AD227E4F2}"/>
              </a:ext>
            </a:extLst>
          </p:cNvPr>
          <p:cNvSpPr txBox="1"/>
          <p:nvPr/>
        </p:nvSpPr>
        <p:spPr>
          <a:xfrm>
            <a:off x="4649072" y="3396094"/>
            <a:ext cx="1662586" cy="1754326"/>
          </a:xfrm>
          <a:prstGeom prst="rect">
            <a:avLst/>
          </a:prstGeom>
          <a:noFill/>
          <a:ln>
            <a:solidFill>
              <a:srgbClr val="43C5AA"/>
            </a:solidFill>
          </a:ln>
        </p:spPr>
        <p:txBody>
          <a:bodyPr wrap="square" rtlCol="0">
            <a:spAutoFit/>
          </a:bodyPr>
          <a:lstStyle/>
          <a:p>
            <a:r>
              <a:rPr lang="nl-BE" dirty="0"/>
              <a:t>Door VAPH:</a:t>
            </a:r>
          </a:p>
          <a:p>
            <a:endParaRPr lang="nl-BE" dirty="0"/>
          </a:p>
          <a:p>
            <a:r>
              <a:rPr lang="nl-BE" dirty="0"/>
              <a:t>1. budgetbepaling</a:t>
            </a:r>
          </a:p>
          <a:p>
            <a:r>
              <a:rPr lang="nl-BE" dirty="0"/>
              <a:t>2. prioritering</a:t>
            </a:r>
          </a:p>
          <a:p>
            <a:r>
              <a:rPr lang="nl-BE" dirty="0"/>
              <a:t> </a:t>
            </a:r>
          </a:p>
        </p:txBody>
      </p:sp>
      <p:sp>
        <p:nvSpPr>
          <p:cNvPr id="16" name="Pijl: gekromd omlaag 15">
            <a:extLst>
              <a:ext uri="{FF2B5EF4-FFF2-40B4-BE49-F238E27FC236}">
                <a16:creationId xmlns:a16="http://schemas.microsoft.com/office/drawing/2014/main" id="{29EA6566-947E-40A5-A72B-A1022EC56737}"/>
              </a:ext>
            </a:extLst>
          </p:cNvPr>
          <p:cNvSpPr/>
          <p:nvPr/>
        </p:nvSpPr>
        <p:spPr>
          <a:xfrm>
            <a:off x="1331640" y="1988840"/>
            <a:ext cx="1584176" cy="216024"/>
          </a:xfrm>
          <a:prstGeom prst="curvedDownArrow">
            <a:avLst/>
          </a:prstGeom>
          <a:ln>
            <a:solidFill>
              <a:srgbClr val="43C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2" name="Tekstvak 21">
            <a:extLst>
              <a:ext uri="{FF2B5EF4-FFF2-40B4-BE49-F238E27FC236}">
                <a16:creationId xmlns:a16="http://schemas.microsoft.com/office/drawing/2014/main" id="{9861F46F-01EE-4416-BC53-838856035396}"/>
              </a:ext>
            </a:extLst>
          </p:cNvPr>
          <p:cNvSpPr txBox="1"/>
          <p:nvPr/>
        </p:nvSpPr>
        <p:spPr>
          <a:xfrm>
            <a:off x="6693707" y="3396094"/>
            <a:ext cx="2046373" cy="2031325"/>
          </a:xfrm>
          <a:prstGeom prst="rect">
            <a:avLst/>
          </a:prstGeom>
          <a:noFill/>
          <a:ln>
            <a:solidFill>
              <a:srgbClr val="43C5AA"/>
            </a:solidFill>
          </a:ln>
        </p:spPr>
        <p:txBody>
          <a:bodyPr wrap="square" rtlCol="0">
            <a:spAutoFit/>
          </a:bodyPr>
          <a:lstStyle/>
          <a:p>
            <a:r>
              <a:rPr lang="nl-BE" dirty="0"/>
              <a:t>Brief met</a:t>
            </a:r>
          </a:p>
          <a:p>
            <a:pPr marL="342900" indent="-342900">
              <a:buAutoNum type="arabicPeriod"/>
            </a:pPr>
            <a:r>
              <a:rPr lang="nl-BE" dirty="0"/>
              <a:t>Budgethoogte</a:t>
            </a:r>
          </a:p>
          <a:p>
            <a:pPr marL="342900" indent="-342900">
              <a:buAutoNum type="arabicPeriod"/>
            </a:pPr>
            <a:r>
              <a:rPr lang="nl-BE" dirty="0"/>
              <a:t>Huidige toekenning</a:t>
            </a:r>
          </a:p>
          <a:p>
            <a:pPr marL="342900" indent="-342900">
              <a:buAutoNum type="arabicPeriod"/>
            </a:pPr>
            <a:r>
              <a:rPr lang="nl-BE" dirty="0"/>
              <a:t>(Meerwaarde) PG 1, 2 of 3</a:t>
            </a:r>
          </a:p>
          <a:p>
            <a:pPr marL="342900" indent="-342900">
              <a:buAutoNum type="arabicPeriod"/>
            </a:pPr>
            <a:endParaRPr lang="nl-BE" dirty="0"/>
          </a:p>
        </p:txBody>
      </p:sp>
    </p:spTree>
    <p:extLst>
      <p:ext uri="{BB962C8B-B14F-4D97-AF65-F5344CB8AC3E}">
        <p14:creationId xmlns:p14="http://schemas.microsoft.com/office/powerpoint/2010/main" val="243999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Stap 1: ondersteuningsplan PVB</a:t>
            </a:r>
          </a:p>
        </p:txBody>
      </p:sp>
      <p:sp>
        <p:nvSpPr>
          <p:cNvPr id="3" name="Tijdelijke aanduiding voor inhoud 2"/>
          <p:cNvSpPr>
            <a:spLocks noGrp="1"/>
          </p:cNvSpPr>
          <p:nvPr>
            <p:ph idx="1"/>
          </p:nvPr>
        </p:nvSpPr>
        <p:spPr/>
        <p:txBody>
          <a:bodyPr>
            <a:normAutofit/>
          </a:bodyPr>
          <a:lstStyle/>
          <a:p>
            <a:r>
              <a:rPr lang="nl-BE" dirty="0"/>
              <a:t>Zelf, met hulp van handleiding VAPH en/of assistentierooster Onafhankelijk Leven</a:t>
            </a:r>
          </a:p>
          <a:p>
            <a:r>
              <a:rPr lang="nl-BE" dirty="0"/>
              <a:t>Of met hulp van je mutualiteit of Dienst Ondersteuningsplan (DOP) van je provincie -&gt; onmiddellijke goedkeuring</a:t>
            </a:r>
          </a:p>
          <a:p>
            <a:r>
              <a:rPr lang="nl-BE" dirty="0"/>
              <a:t>Doel van het ondersteuningsplan: </a:t>
            </a:r>
          </a:p>
          <a:p>
            <a:pPr lvl="1"/>
            <a:r>
              <a:rPr lang="nl-BE" dirty="0"/>
              <a:t>Wensen in kaart brengen van persoon met beperking</a:t>
            </a:r>
          </a:p>
          <a:p>
            <a:pPr lvl="1"/>
            <a:r>
              <a:rPr lang="nl-BE" dirty="0"/>
              <a:t>Wat kan je zelf?</a:t>
            </a:r>
          </a:p>
          <a:p>
            <a:pPr lvl="1"/>
            <a:r>
              <a:rPr lang="nl-BE" dirty="0"/>
              <a:t>Voor welke taken heb je ondersteuning nodig? </a:t>
            </a:r>
          </a:p>
          <a:p>
            <a:pPr marL="457200" lvl="1" indent="0">
              <a:buNone/>
            </a:pPr>
            <a:endParaRPr lang="nl-BE" dirty="0"/>
          </a:p>
        </p:txBody>
      </p:sp>
      <p:sp>
        <p:nvSpPr>
          <p:cNvPr id="4" name="Tijdelijke aanduiding voor dia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61B40-6B5B-4F58-974D-87F82E2C3A60}" type="slidenum">
              <a:rPr kumimoji="0" lang="nl-NL"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48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Stap 2: PVB inschalingsverslag</a:t>
            </a:r>
          </a:p>
        </p:txBody>
      </p:sp>
      <p:sp>
        <p:nvSpPr>
          <p:cNvPr id="3" name="Tijdelijke aanduiding voor inhoud 2"/>
          <p:cNvSpPr>
            <a:spLocks noGrp="1"/>
          </p:cNvSpPr>
          <p:nvPr>
            <p:ph idx="1"/>
          </p:nvPr>
        </p:nvSpPr>
        <p:spPr/>
        <p:txBody>
          <a:bodyPr/>
          <a:lstStyle/>
          <a:p>
            <a:r>
              <a:rPr lang="nl-BE" dirty="0"/>
              <a:t>Door erkend Multidisciplinair Team (MDT) </a:t>
            </a:r>
          </a:p>
          <a:p>
            <a:r>
              <a:rPr lang="nl-BE" dirty="0"/>
              <a:t>Alle mutualiteiten, maar ook ziekenhuizen, revalidatiecentrum</a:t>
            </a:r>
          </a:p>
          <a:p>
            <a:r>
              <a:rPr lang="nl-BE" dirty="0"/>
              <a:t>Lijst te vinden op website VAPH </a:t>
            </a:r>
          </a:p>
          <a:p>
            <a:r>
              <a:rPr lang="nl-BE" dirty="0"/>
              <a:t>Doel van het PVB-inschalingsverslag</a:t>
            </a:r>
          </a:p>
          <a:p>
            <a:pPr lvl="1"/>
            <a:r>
              <a:rPr lang="nl-BE" dirty="0"/>
              <a:t>Objectieve beschrijving van je beperking en ondersteuningsnood: B en P -waarde</a:t>
            </a:r>
          </a:p>
          <a:p>
            <a:pPr lvl="1"/>
            <a:r>
              <a:rPr lang="nl-BE" dirty="0"/>
              <a:t>Op basis hiervan wordt een budgethoogte bepaald </a:t>
            </a:r>
          </a:p>
          <a:p>
            <a:pPr lvl="1"/>
            <a:r>
              <a:rPr lang="nl-BE" dirty="0"/>
              <a:t>Hoe dringend is PVB nodig? 3 prioriteitengroepen: prioriteitengroep 1 meest dringend</a:t>
            </a:r>
          </a:p>
        </p:txBody>
      </p:sp>
      <p:sp>
        <p:nvSpPr>
          <p:cNvPr id="4" name="Tijdelijke aanduiding voor dianummer 3"/>
          <p:cNvSpPr>
            <a:spLocks noGrp="1"/>
          </p:cNvSpPr>
          <p:nvPr>
            <p:ph type="sldNum" sz="quarter" idx="12"/>
          </p:nvPr>
        </p:nvSpPr>
        <p:spPr/>
        <p:txBody>
          <a:bodyPr/>
          <a:lstStyle/>
          <a:p>
            <a:endParaRPr lang="nl-NL" dirty="0">
              <a:solidFill>
                <a:prstClr val="black"/>
              </a:solidFill>
            </a:endParaRPr>
          </a:p>
        </p:txBody>
      </p:sp>
    </p:spTree>
    <p:extLst>
      <p:ext uri="{BB962C8B-B14F-4D97-AF65-F5344CB8AC3E}">
        <p14:creationId xmlns:p14="http://schemas.microsoft.com/office/powerpoint/2010/main" val="2024503488"/>
      </p:ext>
    </p:extLst>
  </p:cSld>
  <p:clrMapOvr>
    <a:masterClrMapping/>
  </p:clrMapOvr>
</p:sld>
</file>

<file path=ppt/theme/theme1.xml><?xml version="1.0" encoding="utf-8"?>
<a:theme xmlns:a="http://schemas.openxmlformats.org/drawingml/2006/main" name="Blank">
  <a:themeElements>
    <a:clrScheme name="OL">
      <a:dk1>
        <a:sysClr val="windowText" lastClr="000000"/>
      </a:dk1>
      <a:lt1>
        <a:sysClr val="window" lastClr="FFFFFF"/>
      </a:lt1>
      <a:dk2>
        <a:srgbClr val="1F497D"/>
      </a:dk2>
      <a:lt2>
        <a:srgbClr val="EEECE1"/>
      </a:lt2>
      <a:accent1>
        <a:srgbClr val="4F81BD"/>
      </a:accent1>
      <a:accent2>
        <a:srgbClr val="C0504D"/>
      </a:accent2>
      <a:accent3>
        <a:srgbClr val="92D050"/>
      </a:accent3>
      <a:accent4>
        <a:srgbClr val="8064A2"/>
      </a:accent4>
      <a:accent5>
        <a:srgbClr val="4BACC6"/>
      </a:accent5>
      <a:accent6>
        <a:srgbClr val="F79646"/>
      </a:accent6>
      <a:hlink>
        <a:srgbClr val="92D050"/>
      </a:hlink>
      <a:folHlink>
        <a:srgbClr val="92D05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0720_Sjabloon_PowerPoint.potx" id="{6398C19E-C64D-4871-B220-1E13BA5BC1B6}" vid="{20BB2BC2-1EE2-41EE-BA51-48724ACF61DC}"/>
    </a:ext>
  </a:extLst>
</a:theme>
</file>

<file path=ppt/theme/theme2.xml><?xml version="1.0" encoding="utf-8"?>
<a:theme xmlns:a="http://schemas.openxmlformats.org/drawingml/2006/main" name="Inhoud">
  <a:themeElements>
    <a:clrScheme name="Aangepast 3">
      <a:dk1>
        <a:sysClr val="windowText" lastClr="000000"/>
      </a:dk1>
      <a:lt1>
        <a:sysClr val="window" lastClr="FFFFFF"/>
      </a:lt1>
      <a:dk2>
        <a:srgbClr val="1F497D"/>
      </a:dk2>
      <a:lt2>
        <a:srgbClr val="EEECE1"/>
      </a:lt2>
      <a:accent1>
        <a:srgbClr val="4F81BD"/>
      </a:accent1>
      <a:accent2>
        <a:srgbClr val="C0504D"/>
      </a:accent2>
      <a:accent3>
        <a:srgbClr val="92D050"/>
      </a:accent3>
      <a:accent4>
        <a:srgbClr val="8064A2"/>
      </a:accent4>
      <a:accent5>
        <a:srgbClr val="4BACC6"/>
      </a:accent5>
      <a:accent6>
        <a:srgbClr val="F79646"/>
      </a:accent6>
      <a:hlink>
        <a:srgbClr val="92D050"/>
      </a:hlink>
      <a:folHlink>
        <a:srgbClr val="92D05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0720_Sjabloon_PowerPoint.potx" id="{6398C19E-C64D-4871-B220-1E13BA5BC1B6}" vid="{D6016A37-D7C1-4816-A795-D72BC3F94457}"/>
    </a:ext>
  </a:extLst>
</a:theme>
</file>

<file path=ppt/theme/theme3.xml><?xml version="1.0" encoding="utf-8"?>
<a:theme xmlns:a="http://schemas.openxmlformats.org/drawingml/2006/main" name="4_Inhoud">
  <a:themeElements>
    <a:clrScheme name="Aangepast 3">
      <a:dk1>
        <a:sysClr val="windowText" lastClr="000000"/>
      </a:dk1>
      <a:lt1>
        <a:sysClr val="window" lastClr="FFFFFF"/>
      </a:lt1>
      <a:dk2>
        <a:srgbClr val="1F497D"/>
      </a:dk2>
      <a:lt2>
        <a:srgbClr val="EEECE1"/>
      </a:lt2>
      <a:accent1>
        <a:srgbClr val="4F81BD"/>
      </a:accent1>
      <a:accent2>
        <a:srgbClr val="C0504D"/>
      </a:accent2>
      <a:accent3>
        <a:srgbClr val="92D050"/>
      </a:accent3>
      <a:accent4>
        <a:srgbClr val="8064A2"/>
      </a:accent4>
      <a:accent5>
        <a:srgbClr val="4BACC6"/>
      </a:accent5>
      <a:accent6>
        <a:srgbClr val="F79646"/>
      </a:accent6>
      <a:hlink>
        <a:srgbClr val="92D050"/>
      </a:hlink>
      <a:folHlink>
        <a:srgbClr val="92D05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 2016 Onafhankelijk Leven vzw" id="{08F8B46E-AA58-49CE-B16C-124E20AE207C}" vid="{27534E0D-AD9B-43FC-8660-A44D2A938185}"/>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672</TotalTime>
  <Words>2169</Words>
  <Application>Microsoft Office PowerPoint</Application>
  <PresentationFormat>Diavoorstelling (4:3)</PresentationFormat>
  <Paragraphs>299</Paragraphs>
  <Slides>25</Slides>
  <Notes>15</Notes>
  <HiddenSlides>0</HiddenSlides>
  <MMClips>1</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25</vt:i4>
      </vt:variant>
    </vt:vector>
  </HeadingPairs>
  <TitlesOfParts>
    <vt:vector size="34" baseType="lpstr">
      <vt:lpstr>Arial</vt:lpstr>
      <vt:lpstr>Calibri</vt:lpstr>
      <vt:lpstr>Calibri Light</vt:lpstr>
      <vt:lpstr>Gill Sans MT</vt:lpstr>
      <vt:lpstr>Times New Roman</vt:lpstr>
      <vt:lpstr>Wingdings</vt:lpstr>
      <vt:lpstr>Blank</vt:lpstr>
      <vt:lpstr>Inhoud</vt:lpstr>
      <vt:lpstr>4_Inhoud</vt:lpstr>
      <vt:lpstr>Regie over jouw eigen leven met een PVB</vt:lpstr>
      <vt:lpstr>Overzicht </vt:lpstr>
      <vt:lpstr>1. Wie is Onafhankelijk Leven vzw?</vt:lpstr>
      <vt:lpstr>Ons verleden en onze toekomst </vt:lpstr>
      <vt:lpstr>2. Wat doet Onafhankelijk Leven?</vt:lpstr>
      <vt:lpstr>2. Wat doet Onafhankelijk Leven?</vt:lpstr>
      <vt:lpstr>3. Hoe vraag je een PVB aan? </vt:lpstr>
      <vt:lpstr>Stap 1: ondersteuningsplan PVB</vt:lpstr>
      <vt:lpstr>Stap 2: PVB inschalingsverslag</vt:lpstr>
      <vt:lpstr>Toekenning scores BP-waarden</vt:lpstr>
      <vt:lpstr>B-waarden</vt:lpstr>
      <vt:lpstr>P-waarde</vt:lpstr>
      <vt:lpstr>Stap 3: beslissing &amp; brief VAPH</vt:lpstr>
      <vt:lpstr>24 budgetcategorieën</vt:lpstr>
      <vt:lpstr>Stap 4: wachten…  </vt:lpstr>
      <vt:lpstr>Zorgcontinuïteit voor PAB/MFC</vt:lpstr>
      <vt:lpstr>4. Wat kan je doen met een PVB?</vt:lpstr>
      <vt:lpstr>4. Wat kan je doen met een PVB?</vt:lpstr>
      <vt:lpstr>5. Hoe werkt het? Afsluiten overeenkomsten</vt:lpstr>
      <vt:lpstr>6. Hoe betaal je met je PVB? Cash of voucher </vt:lpstr>
      <vt:lpstr>7. Bij vergunde zorgaanbieders: organisatiegebonden kosten</vt:lpstr>
      <vt:lpstr>8. Bij niet-vergunde zorgaanbieders: beheerskosten </vt:lpstr>
      <vt:lpstr>9. Getuigenis </vt:lpstr>
      <vt:lpstr>Vragen? Neem contact op met onze advieslijn </vt:lpstr>
      <vt:lpstr>Door het bos de bomen??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Kim Vercruysse</dc:creator>
  <cp:lastModifiedBy>Wendelien De Baere</cp:lastModifiedBy>
  <cp:revision>81</cp:revision>
  <cp:lastPrinted>2019-10-24T13:45:38Z</cp:lastPrinted>
  <dcterms:created xsi:type="dcterms:W3CDTF">2017-12-05T14:31:18Z</dcterms:created>
  <dcterms:modified xsi:type="dcterms:W3CDTF">2021-01-13T11:19:58Z</dcterms:modified>
</cp:coreProperties>
</file>